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4"/>
  </p:sldMasterIdLst>
  <p:notesMasterIdLst>
    <p:notesMasterId r:id="rId45"/>
  </p:notesMasterIdLst>
  <p:sldIdLst>
    <p:sldId id="256" r:id="rId5"/>
    <p:sldId id="259" r:id="rId6"/>
    <p:sldId id="272" r:id="rId7"/>
    <p:sldId id="302" r:id="rId8"/>
    <p:sldId id="277" r:id="rId9"/>
    <p:sldId id="273" r:id="rId10"/>
    <p:sldId id="303" r:id="rId11"/>
    <p:sldId id="279" r:id="rId12"/>
    <p:sldId id="274" r:id="rId13"/>
    <p:sldId id="298" r:id="rId14"/>
    <p:sldId id="276" r:id="rId15"/>
    <p:sldId id="290" r:id="rId16"/>
    <p:sldId id="291" r:id="rId17"/>
    <p:sldId id="292" r:id="rId18"/>
    <p:sldId id="289" r:id="rId19"/>
    <p:sldId id="299" r:id="rId20"/>
    <p:sldId id="282" r:id="rId21"/>
    <p:sldId id="312" r:id="rId22"/>
    <p:sldId id="311" r:id="rId23"/>
    <p:sldId id="300" r:id="rId24"/>
    <p:sldId id="293" r:id="rId25"/>
    <p:sldId id="294" r:id="rId26"/>
    <p:sldId id="295" r:id="rId27"/>
    <p:sldId id="296" r:id="rId28"/>
    <p:sldId id="283" r:id="rId29"/>
    <p:sldId id="280" r:id="rId30"/>
    <p:sldId id="285" r:id="rId31"/>
    <p:sldId id="305" r:id="rId32"/>
    <p:sldId id="307" r:id="rId33"/>
    <p:sldId id="313" r:id="rId34"/>
    <p:sldId id="288" r:id="rId35"/>
    <p:sldId id="308" r:id="rId36"/>
    <p:sldId id="309" r:id="rId37"/>
    <p:sldId id="304" r:id="rId38"/>
    <p:sldId id="310" r:id="rId39"/>
    <p:sldId id="286" r:id="rId40"/>
    <p:sldId id="316" r:id="rId41"/>
    <p:sldId id="306" r:id="rId42"/>
    <p:sldId id="314" r:id="rId43"/>
    <p:sldId id="315" r:id="rId44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son Kuzniar" initials="CK" lastIdx="10" clrIdx="0">
    <p:extLst>
      <p:ext uri="{19B8F6BF-5375-455C-9EA6-DF929625EA0E}">
        <p15:presenceInfo xmlns:p15="http://schemas.microsoft.com/office/powerpoint/2012/main" userId="S::cr393812@dal.ca::f1cfdbe8-25dd-4458-802c-f60fef8bbc1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0026"/>
  </p:normalViewPr>
  <p:slideViewPr>
    <p:cSldViewPr snapToGrid="0" snapToObjects="1">
      <p:cViewPr>
        <p:scale>
          <a:sx n="110" d="100"/>
          <a:sy n="110" d="100"/>
        </p:scale>
        <p:origin x="11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7:21:18.843" idx="8">
    <p:pos x="10" y="10"/>
    <p:text>Add overview slide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7:21:03.542" idx="6">
    <p:pos x="10" y="10"/>
    <p:text>Animate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7:20:58.279" idx="5">
    <p:pos x="10" y="10"/>
    <p:text>Animate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7:20:19.814" idx="1">
    <p:pos x="10" y="10"/>
    <p:text>Animate.</p:text>
    <p:extLst>
      <p:ext uri="{C676402C-5697-4E1C-873F-D02D1690AC5C}">
        <p15:threadingInfo xmlns:p15="http://schemas.microsoft.com/office/powerpoint/2012/main" timeZoneBias="180"/>
      </p:ext>
    </p:extLst>
  </p:cm>
  <p:cm authorId="1" dt="2022-04-18T17:20:30.264" idx="2">
    <p:pos x="10" y="146"/>
    <p:text>Fix bullets</p:text>
    <p:extLst>
      <p:ext uri="{C676402C-5697-4E1C-873F-D02D1690AC5C}">
        <p15:threadingInfo xmlns:p15="http://schemas.microsoft.com/office/powerpoint/2012/main" timeZoneBias="180">
          <p15:parentCm authorId="1" idx="1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7:20:32.556" idx="3">
    <p:pos x="10" y="10"/>
    <p:text>Icon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21T10:50:26.422" idx="9">
    <p:pos x="10" y="10"/>
    <p:text/>
    <p:extLst>
      <p:ext uri="{C676402C-5697-4E1C-873F-D02D1690AC5C}">
        <p15:threadingInfo xmlns:p15="http://schemas.microsoft.com/office/powerpoint/2012/main" timeZoneBias="180"/>
      </p:ext>
    </p:extLst>
  </p:cm>
  <p:cm authorId="1" dt="2022-04-21T10:50:30.646" idx="10">
    <p:pos x="146" y="146"/>
    <p:text>Transparent box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7:20:43.754" idx="4">
    <p:pos x="10" y="10"/>
    <p:text>Add bullets highlighting presentation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939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426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712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050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907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502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62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237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380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6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776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130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8067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578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523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6489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2207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426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434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68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978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047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738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985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9617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206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748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570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7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88399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154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9559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85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919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115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42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738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88889617_1_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1218888961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99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026992" y="66039"/>
            <a:ext cx="413801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5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5207000" y="2176780"/>
            <a:ext cx="6244590" cy="153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248999" y="6591512"/>
            <a:ext cx="24447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026992" y="66039"/>
            <a:ext cx="413801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207000" y="2176780"/>
            <a:ext cx="6244590" cy="153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248999" y="6591512"/>
            <a:ext cx="24447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1875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.xml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comments" Target="../comments/commen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omments" Target="../comments/comment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>
            <a:off x="-76" y="0"/>
            <a:ext cx="12192076" cy="6858000"/>
            <a:chOff x="0" y="0"/>
            <a:chExt cx="12192076" cy="6858000"/>
          </a:xfrm>
        </p:grpSpPr>
        <p:sp>
          <p:nvSpPr>
            <p:cNvPr id="55" name="Google Shape;55;p8"/>
            <p:cNvSpPr/>
            <p:nvPr/>
          </p:nvSpPr>
          <p:spPr>
            <a:xfrm>
              <a:off x="1219200" y="6468644"/>
              <a:ext cx="1118100" cy="273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0" y="4800600"/>
              <a:ext cx="12192000" cy="914400"/>
            </a:xfrm>
            <a:custGeom>
              <a:avLst/>
              <a:gdLst/>
              <a:ahLst/>
              <a:cxnLst/>
              <a:rect l="l" t="t" r="r" b="b"/>
              <a:pathLst>
                <a:path w="12192000" h="914400" extrusionOk="0">
                  <a:moveTo>
                    <a:pt x="121920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2192000" y="9144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0" y="4728806"/>
              <a:ext cx="12192000" cy="91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384300" y="4977765"/>
              <a:ext cx="458700" cy="537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922462" y="4997450"/>
              <a:ext cx="803275" cy="195579"/>
            </a:xfrm>
            <a:custGeom>
              <a:avLst/>
              <a:gdLst/>
              <a:ahLst/>
              <a:cxnLst/>
              <a:rect l="l" t="t" r="r" b="b"/>
              <a:pathLst>
                <a:path w="803275" h="195579" extrusionOk="0">
                  <a:moveTo>
                    <a:pt x="193675" y="100799"/>
                  </a:moveTo>
                  <a:lnTo>
                    <a:pt x="186194" y="62395"/>
                  </a:lnTo>
                  <a:lnTo>
                    <a:pt x="164693" y="32550"/>
                  </a:lnTo>
                  <a:lnTo>
                    <a:pt x="158457" y="29032"/>
                  </a:lnTo>
                  <a:lnTo>
                    <a:pt x="158457" y="103759"/>
                  </a:lnTo>
                  <a:lnTo>
                    <a:pt x="153225" y="136144"/>
                  </a:lnTo>
                  <a:lnTo>
                    <a:pt x="138645" y="161328"/>
                  </a:lnTo>
                  <a:lnTo>
                    <a:pt x="116370" y="177647"/>
                  </a:lnTo>
                  <a:lnTo>
                    <a:pt x="88036" y="183451"/>
                  </a:lnTo>
                  <a:lnTo>
                    <a:pt x="77673" y="182448"/>
                  </a:lnTo>
                  <a:lnTo>
                    <a:pt x="68948" y="179768"/>
                  </a:lnTo>
                  <a:lnTo>
                    <a:pt x="62445" y="175983"/>
                  </a:lnTo>
                  <a:lnTo>
                    <a:pt x="58686" y="171653"/>
                  </a:lnTo>
                  <a:lnTo>
                    <a:pt x="58686" y="18161"/>
                  </a:lnTo>
                  <a:lnTo>
                    <a:pt x="61620" y="15201"/>
                  </a:lnTo>
                  <a:lnTo>
                    <a:pt x="73367" y="15201"/>
                  </a:lnTo>
                  <a:lnTo>
                    <a:pt x="108940" y="20739"/>
                  </a:lnTo>
                  <a:lnTo>
                    <a:pt x="135712" y="37350"/>
                  </a:lnTo>
                  <a:lnTo>
                    <a:pt x="152577" y="65024"/>
                  </a:lnTo>
                  <a:lnTo>
                    <a:pt x="158457" y="103759"/>
                  </a:lnTo>
                  <a:lnTo>
                    <a:pt x="158457" y="29032"/>
                  </a:lnTo>
                  <a:lnTo>
                    <a:pt x="130530" y="13233"/>
                  </a:lnTo>
                  <a:lnTo>
                    <a:pt x="85102" y="6350"/>
                  </a:lnTo>
                  <a:lnTo>
                    <a:pt x="0" y="6350"/>
                  </a:lnTo>
                  <a:lnTo>
                    <a:pt x="0" y="15201"/>
                  </a:lnTo>
                  <a:lnTo>
                    <a:pt x="5867" y="15201"/>
                  </a:lnTo>
                  <a:lnTo>
                    <a:pt x="16040" y="16357"/>
                  </a:lnTo>
                  <a:lnTo>
                    <a:pt x="21272" y="20002"/>
                  </a:lnTo>
                  <a:lnTo>
                    <a:pt x="23202" y="26416"/>
                  </a:lnTo>
                  <a:lnTo>
                    <a:pt x="23380" y="32550"/>
                  </a:lnTo>
                  <a:lnTo>
                    <a:pt x="23482" y="165747"/>
                  </a:lnTo>
                  <a:lnTo>
                    <a:pt x="22694" y="174752"/>
                  </a:lnTo>
                  <a:lnTo>
                    <a:pt x="19443" y="180136"/>
                  </a:lnTo>
                  <a:lnTo>
                    <a:pt x="12331" y="182765"/>
                  </a:lnTo>
                  <a:lnTo>
                    <a:pt x="0" y="183451"/>
                  </a:lnTo>
                  <a:lnTo>
                    <a:pt x="0" y="192303"/>
                  </a:lnTo>
                  <a:lnTo>
                    <a:pt x="32283" y="192303"/>
                  </a:lnTo>
                  <a:lnTo>
                    <a:pt x="49695" y="192773"/>
                  </a:lnTo>
                  <a:lnTo>
                    <a:pt x="80149" y="194805"/>
                  </a:lnTo>
                  <a:lnTo>
                    <a:pt x="90970" y="195262"/>
                  </a:lnTo>
                  <a:lnTo>
                    <a:pt x="110680" y="193611"/>
                  </a:lnTo>
                  <a:lnTo>
                    <a:pt x="129844" y="188633"/>
                  </a:lnTo>
                  <a:lnTo>
                    <a:pt x="141097" y="183451"/>
                  </a:lnTo>
                  <a:lnTo>
                    <a:pt x="147904" y="180327"/>
                  </a:lnTo>
                  <a:lnTo>
                    <a:pt x="164325" y="168694"/>
                  </a:lnTo>
                  <a:lnTo>
                    <a:pt x="176339" y="155600"/>
                  </a:lnTo>
                  <a:lnTo>
                    <a:pt x="185597" y="139179"/>
                  </a:lnTo>
                  <a:lnTo>
                    <a:pt x="191554" y="120548"/>
                  </a:lnTo>
                  <a:lnTo>
                    <a:pt x="193675" y="100799"/>
                  </a:lnTo>
                  <a:close/>
                </a:path>
                <a:path w="803275" h="195579" extrusionOk="0">
                  <a:moveTo>
                    <a:pt x="406400" y="183222"/>
                  </a:moveTo>
                  <a:lnTo>
                    <a:pt x="368808" y="130022"/>
                  </a:lnTo>
                  <a:lnTo>
                    <a:pt x="362318" y="112293"/>
                  </a:lnTo>
                  <a:lnTo>
                    <a:pt x="334175" y="35458"/>
                  </a:lnTo>
                  <a:lnTo>
                    <a:pt x="327075" y="16065"/>
                  </a:lnTo>
                  <a:lnTo>
                    <a:pt x="327075" y="112293"/>
                  </a:lnTo>
                  <a:lnTo>
                    <a:pt x="271246" y="112293"/>
                  </a:lnTo>
                  <a:lnTo>
                    <a:pt x="297688" y="35458"/>
                  </a:lnTo>
                  <a:lnTo>
                    <a:pt x="327075" y="112293"/>
                  </a:lnTo>
                  <a:lnTo>
                    <a:pt x="327075" y="16065"/>
                  </a:lnTo>
                  <a:lnTo>
                    <a:pt x="321195" y="0"/>
                  </a:lnTo>
                  <a:lnTo>
                    <a:pt x="314579" y="3924"/>
                  </a:lnTo>
                  <a:lnTo>
                    <a:pt x="307975" y="7023"/>
                  </a:lnTo>
                  <a:lnTo>
                    <a:pt x="301358" y="9563"/>
                  </a:lnTo>
                  <a:lnTo>
                    <a:pt x="294754" y="11823"/>
                  </a:lnTo>
                  <a:lnTo>
                    <a:pt x="241871" y="156629"/>
                  </a:lnTo>
                  <a:lnTo>
                    <a:pt x="236816" y="169506"/>
                  </a:lnTo>
                  <a:lnTo>
                    <a:pt x="230111" y="177685"/>
                  </a:lnTo>
                  <a:lnTo>
                    <a:pt x="221208" y="181978"/>
                  </a:lnTo>
                  <a:lnTo>
                    <a:pt x="209550" y="183222"/>
                  </a:lnTo>
                  <a:lnTo>
                    <a:pt x="209550" y="192087"/>
                  </a:lnTo>
                  <a:lnTo>
                    <a:pt x="274193" y="192087"/>
                  </a:lnTo>
                  <a:lnTo>
                    <a:pt x="274193" y="183222"/>
                  </a:lnTo>
                  <a:lnTo>
                    <a:pt x="250685" y="183222"/>
                  </a:lnTo>
                  <a:lnTo>
                    <a:pt x="250685" y="171399"/>
                  </a:lnTo>
                  <a:lnTo>
                    <a:pt x="253619" y="168440"/>
                  </a:lnTo>
                  <a:lnTo>
                    <a:pt x="253619" y="162534"/>
                  </a:lnTo>
                  <a:lnTo>
                    <a:pt x="265379" y="130022"/>
                  </a:lnTo>
                  <a:lnTo>
                    <a:pt x="332943" y="130022"/>
                  </a:lnTo>
                  <a:lnTo>
                    <a:pt x="344703" y="165493"/>
                  </a:lnTo>
                  <a:lnTo>
                    <a:pt x="344703" y="171399"/>
                  </a:lnTo>
                  <a:lnTo>
                    <a:pt x="347637" y="174358"/>
                  </a:lnTo>
                  <a:lnTo>
                    <a:pt x="347637" y="183222"/>
                  </a:lnTo>
                  <a:lnTo>
                    <a:pt x="327075" y="183222"/>
                  </a:lnTo>
                  <a:lnTo>
                    <a:pt x="327075" y="192087"/>
                  </a:lnTo>
                  <a:lnTo>
                    <a:pt x="406400" y="192087"/>
                  </a:lnTo>
                  <a:lnTo>
                    <a:pt x="406400" y="183222"/>
                  </a:lnTo>
                  <a:close/>
                </a:path>
                <a:path w="803275" h="195579" extrusionOk="0">
                  <a:moveTo>
                    <a:pt x="576262" y="150990"/>
                  </a:moveTo>
                  <a:lnTo>
                    <a:pt x="567461" y="148031"/>
                  </a:lnTo>
                  <a:lnTo>
                    <a:pt x="560806" y="165557"/>
                  </a:lnTo>
                  <a:lnTo>
                    <a:pt x="549478" y="175336"/>
                  </a:lnTo>
                  <a:lnTo>
                    <a:pt x="533184" y="179590"/>
                  </a:lnTo>
                  <a:lnTo>
                    <a:pt x="511683" y="180505"/>
                  </a:lnTo>
                  <a:lnTo>
                    <a:pt x="495020" y="180136"/>
                  </a:lnTo>
                  <a:lnTo>
                    <a:pt x="484162" y="177558"/>
                  </a:lnTo>
                  <a:lnTo>
                    <a:pt x="478243" y="170548"/>
                  </a:lnTo>
                  <a:lnTo>
                    <a:pt x="476465" y="156895"/>
                  </a:lnTo>
                  <a:lnTo>
                    <a:pt x="476465" y="35864"/>
                  </a:lnTo>
                  <a:lnTo>
                    <a:pt x="477240" y="25171"/>
                  </a:lnTo>
                  <a:lnTo>
                    <a:pt x="480491" y="18897"/>
                  </a:lnTo>
                  <a:lnTo>
                    <a:pt x="487603" y="15951"/>
                  </a:lnTo>
                  <a:lnTo>
                    <a:pt x="499948" y="15201"/>
                  </a:lnTo>
                  <a:lnTo>
                    <a:pt x="499948" y="6350"/>
                  </a:lnTo>
                  <a:lnTo>
                    <a:pt x="420687" y="6350"/>
                  </a:lnTo>
                  <a:lnTo>
                    <a:pt x="420687" y="15201"/>
                  </a:lnTo>
                  <a:lnTo>
                    <a:pt x="433019" y="15951"/>
                  </a:lnTo>
                  <a:lnTo>
                    <a:pt x="440131" y="18897"/>
                  </a:lnTo>
                  <a:lnTo>
                    <a:pt x="443382" y="25171"/>
                  </a:lnTo>
                  <a:lnTo>
                    <a:pt x="444169" y="35864"/>
                  </a:lnTo>
                  <a:lnTo>
                    <a:pt x="444169" y="165747"/>
                  </a:lnTo>
                  <a:lnTo>
                    <a:pt x="443382" y="174752"/>
                  </a:lnTo>
                  <a:lnTo>
                    <a:pt x="440118" y="180136"/>
                  </a:lnTo>
                  <a:lnTo>
                    <a:pt x="433019" y="182765"/>
                  </a:lnTo>
                  <a:lnTo>
                    <a:pt x="420687" y="183451"/>
                  </a:lnTo>
                  <a:lnTo>
                    <a:pt x="420687" y="195262"/>
                  </a:lnTo>
                  <a:lnTo>
                    <a:pt x="423291" y="193560"/>
                  </a:lnTo>
                  <a:lnTo>
                    <a:pt x="430593" y="192684"/>
                  </a:lnTo>
                  <a:lnTo>
                    <a:pt x="441731" y="192354"/>
                  </a:lnTo>
                  <a:lnTo>
                    <a:pt x="537146" y="192316"/>
                  </a:lnTo>
                  <a:lnTo>
                    <a:pt x="543877" y="192354"/>
                  </a:lnTo>
                  <a:lnTo>
                    <a:pt x="552043" y="192684"/>
                  </a:lnTo>
                  <a:lnTo>
                    <a:pt x="559104" y="193560"/>
                  </a:lnTo>
                  <a:lnTo>
                    <a:pt x="564527" y="195262"/>
                  </a:lnTo>
                  <a:lnTo>
                    <a:pt x="565302" y="192303"/>
                  </a:lnTo>
                  <a:lnTo>
                    <a:pt x="568439" y="180505"/>
                  </a:lnTo>
                  <a:lnTo>
                    <a:pt x="576262" y="150990"/>
                  </a:lnTo>
                  <a:close/>
                </a:path>
                <a:path w="803275" h="195579" extrusionOk="0">
                  <a:moveTo>
                    <a:pt x="803275" y="6350"/>
                  </a:moveTo>
                  <a:lnTo>
                    <a:pt x="721067" y="6350"/>
                  </a:lnTo>
                  <a:lnTo>
                    <a:pt x="721067" y="15189"/>
                  </a:lnTo>
                  <a:lnTo>
                    <a:pt x="724014" y="15189"/>
                  </a:lnTo>
                  <a:lnTo>
                    <a:pt x="735888" y="15938"/>
                  </a:lnTo>
                  <a:lnTo>
                    <a:pt x="741984" y="18884"/>
                  </a:lnTo>
                  <a:lnTo>
                    <a:pt x="744232" y="25146"/>
                  </a:lnTo>
                  <a:lnTo>
                    <a:pt x="744562" y="35826"/>
                  </a:lnTo>
                  <a:lnTo>
                    <a:pt x="744562" y="88900"/>
                  </a:lnTo>
                  <a:lnTo>
                    <a:pt x="650608" y="88900"/>
                  </a:lnTo>
                  <a:lnTo>
                    <a:pt x="650608" y="38785"/>
                  </a:lnTo>
                  <a:lnTo>
                    <a:pt x="651332" y="27647"/>
                  </a:lnTo>
                  <a:lnTo>
                    <a:pt x="654278" y="20358"/>
                  </a:lnTo>
                  <a:lnTo>
                    <a:pt x="660514" y="16395"/>
                  </a:lnTo>
                  <a:lnTo>
                    <a:pt x="671169" y="15189"/>
                  </a:lnTo>
                  <a:lnTo>
                    <a:pt x="674103" y="15189"/>
                  </a:lnTo>
                  <a:lnTo>
                    <a:pt x="674103" y="6350"/>
                  </a:lnTo>
                  <a:lnTo>
                    <a:pt x="588962" y="6350"/>
                  </a:lnTo>
                  <a:lnTo>
                    <a:pt x="588962" y="15189"/>
                  </a:lnTo>
                  <a:lnTo>
                    <a:pt x="594829" y="15189"/>
                  </a:lnTo>
                  <a:lnTo>
                    <a:pt x="606704" y="15938"/>
                  </a:lnTo>
                  <a:lnTo>
                    <a:pt x="612813" y="18884"/>
                  </a:lnTo>
                  <a:lnTo>
                    <a:pt x="615061" y="25146"/>
                  </a:lnTo>
                  <a:lnTo>
                    <a:pt x="615391" y="35826"/>
                  </a:lnTo>
                  <a:lnTo>
                    <a:pt x="615391" y="165557"/>
                  </a:lnTo>
                  <a:lnTo>
                    <a:pt x="614603" y="174548"/>
                  </a:lnTo>
                  <a:lnTo>
                    <a:pt x="611339" y="179933"/>
                  </a:lnTo>
                  <a:lnTo>
                    <a:pt x="604227" y="182562"/>
                  </a:lnTo>
                  <a:lnTo>
                    <a:pt x="591896" y="183248"/>
                  </a:lnTo>
                  <a:lnTo>
                    <a:pt x="591896" y="192087"/>
                  </a:lnTo>
                  <a:lnTo>
                    <a:pt x="674103" y="192087"/>
                  </a:lnTo>
                  <a:lnTo>
                    <a:pt x="674103" y="183248"/>
                  </a:lnTo>
                  <a:lnTo>
                    <a:pt x="671169" y="183248"/>
                  </a:lnTo>
                  <a:lnTo>
                    <a:pt x="659282" y="182473"/>
                  </a:lnTo>
                  <a:lnTo>
                    <a:pt x="653173" y="179197"/>
                  </a:lnTo>
                  <a:lnTo>
                    <a:pt x="650925" y="172046"/>
                  </a:lnTo>
                  <a:lnTo>
                    <a:pt x="650608" y="159651"/>
                  </a:lnTo>
                  <a:lnTo>
                    <a:pt x="650608" y="103644"/>
                  </a:lnTo>
                  <a:lnTo>
                    <a:pt x="744562" y="103644"/>
                  </a:lnTo>
                  <a:lnTo>
                    <a:pt x="744562" y="165557"/>
                  </a:lnTo>
                  <a:lnTo>
                    <a:pt x="743775" y="174548"/>
                  </a:lnTo>
                  <a:lnTo>
                    <a:pt x="740524" y="179933"/>
                  </a:lnTo>
                  <a:lnTo>
                    <a:pt x="733412" y="182562"/>
                  </a:lnTo>
                  <a:lnTo>
                    <a:pt x="721067" y="183248"/>
                  </a:lnTo>
                  <a:lnTo>
                    <a:pt x="721067" y="192087"/>
                  </a:lnTo>
                  <a:lnTo>
                    <a:pt x="803275" y="192087"/>
                  </a:lnTo>
                  <a:lnTo>
                    <a:pt x="803275" y="183248"/>
                  </a:lnTo>
                  <a:lnTo>
                    <a:pt x="789698" y="182473"/>
                  </a:lnTo>
                  <a:lnTo>
                    <a:pt x="782726" y="179197"/>
                  </a:lnTo>
                  <a:lnTo>
                    <a:pt x="780148" y="172046"/>
                  </a:lnTo>
                  <a:lnTo>
                    <a:pt x="779792" y="159651"/>
                  </a:lnTo>
                  <a:lnTo>
                    <a:pt x="779792" y="103644"/>
                  </a:lnTo>
                  <a:lnTo>
                    <a:pt x="779792" y="88900"/>
                  </a:lnTo>
                  <a:lnTo>
                    <a:pt x="779792" y="38785"/>
                  </a:lnTo>
                  <a:lnTo>
                    <a:pt x="780516" y="27647"/>
                  </a:lnTo>
                  <a:lnTo>
                    <a:pt x="783450" y="20358"/>
                  </a:lnTo>
                  <a:lnTo>
                    <a:pt x="789698" y="16395"/>
                  </a:lnTo>
                  <a:lnTo>
                    <a:pt x="800341" y="15189"/>
                  </a:lnTo>
                  <a:lnTo>
                    <a:pt x="803275" y="15189"/>
                  </a:lnTo>
                  <a:lnTo>
                    <a:pt x="803275" y="63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2749550" y="5000625"/>
              <a:ext cx="200100" cy="195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970212" y="5003800"/>
              <a:ext cx="196800" cy="192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3190875" y="5000625"/>
              <a:ext cx="108000" cy="195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3328987" y="5003800"/>
              <a:ext cx="82500" cy="185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432175" y="5003800"/>
              <a:ext cx="152400" cy="189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922462" y="5295900"/>
              <a:ext cx="193800" cy="189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2136775" y="5295900"/>
              <a:ext cx="647700" cy="192404"/>
            </a:xfrm>
            <a:custGeom>
              <a:avLst/>
              <a:gdLst/>
              <a:ahLst/>
              <a:cxnLst/>
              <a:rect l="l" t="t" r="r" b="b"/>
              <a:pathLst>
                <a:path w="647700" h="192404" extrusionOk="0">
                  <a:moveTo>
                    <a:pt x="200025" y="0"/>
                  </a:moveTo>
                  <a:lnTo>
                    <a:pt x="129425" y="0"/>
                  </a:lnTo>
                  <a:lnTo>
                    <a:pt x="129425" y="8864"/>
                  </a:lnTo>
                  <a:lnTo>
                    <a:pt x="132372" y="8864"/>
                  </a:lnTo>
                  <a:lnTo>
                    <a:pt x="145186" y="10160"/>
                  </a:lnTo>
                  <a:lnTo>
                    <a:pt x="153314" y="14782"/>
                  </a:lnTo>
                  <a:lnTo>
                    <a:pt x="157594" y="23825"/>
                  </a:lnTo>
                  <a:lnTo>
                    <a:pt x="158838" y="38417"/>
                  </a:lnTo>
                  <a:lnTo>
                    <a:pt x="158838" y="132981"/>
                  </a:lnTo>
                  <a:lnTo>
                    <a:pt x="83527" y="38417"/>
                  </a:lnTo>
                  <a:lnTo>
                    <a:pt x="52946" y="0"/>
                  </a:lnTo>
                  <a:lnTo>
                    <a:pt x="0" y="0"/>
                  </a:lnTo>
                  <a:lnTo>
                    <a:pt x="0" y="8864"/>
                  </a:lnTo>
                  <a:lnTo>
                    <a:pt x="14058" y="11785"/>
                  </a:lnTo>
                  <a:lnTo>
                    <a:pt x="22059" y="16624"/>
                  </a:lnTo>
                  <a:lnTo>
                    <a:pt x="25641" y="24244"/>
                  </a:lnTo>
                  <a:lnTo>
                    <a:pt x="26479" y="35458"/>
                  </a:lnTo>
                  <a:lnTo>
                    <a:pt x="26479" y="135940"/>
                  </a:lnTo>
                  <a:lnTo>
                    <a:pt x="25692" y="154876"/>
                  </a:lnTo>
                  <a:lnTo>
                    <a:pt x="22428" y="167716"/>
                  </a:lnTo>
                  <a:lnTo>
                    <a:pt x="15303" y="175018"/>
                  </a:lnTo>
                  <a:lnTo>
                    <a:pt x="2946" y="177317"/>
                  </a:lnTo>
                  <a:lnTo>
                    <a:pt x="0" y="177317"/>
                  </a:lnTo>
                  <a:lnTo>
                    <a:pt x="0" y="186182"/>
                  </a:lnTo>
                  <a:lnTo>
                    <a:pt x="67652" y="186182"/>
                  </a:lnTo>
                  <a:lnTo>
                    <a:pt x="67652" y="177317"/>
                  </a:lnTo>
                  <a:lnTo>
                    <a:pt x="64719" y="177317"/>
                  </a:lnTo>
                  <a:lnTo>
                    <a:pt x="51104" y="175018"/>
                  </a:lnTo>
                  <a:lnTo>
                    <a:pt x="44119" y="167716"/>
                  </a:lnTo>
                  <a:lnTo>
                    <a:pt x="41541" y="154876"/>
                  </a:lnTo>
                  <a:lnTo>
                    <a:pt x="41186" y="135940"/>
                  </a:lnTo>
                  <a:lnTo>
                    <a:pt x="41186" y="38417"/>
                  </a:lnTo>
                  <a:lnTo>
                    <a:pt x="161785" y="192087"/>
                  </a:lnTo>
                  <a:lnTo>
                    <a:pt x="173545" y="192087"/>
                  </a:lnTo>
                  <a:lnTo>
                    <a:pt x="173545" y="132981"/>
                  </a:lnTo>
                  <a:lnTo>
                    <a:pt x="173545" y="47282"/>
                  </a:lnTo>
                  <a:lnTo>
                    <a:pt x="174320" y="28816"/>
                  </a:lnTo>
                  <a:lnTo>
                    <a:pt x="177584" y="16992"/>
                  </a:lnTo>
                  <a:lnTo>
                    <a:pt x="184708" y="10718"/>
                  </a:lnTo>
                  <a:lnTo>
                    <a:pt x="197078" y="8864"/>
                  </a:lnTo>
                  <a:lnTo>
                    <a:pt x="200025" y="8864"/>
                  </a:lnTo>
                  <a:lnTo>
                    <a:pt x="200025" y="0"/>
                  </a:lnTo>
                  <a:close/>
                </a:path>
                <a:path w="647700" h="192404" extrusionOk="0">
                  <a:moveTo>
                    <a:pt x="300037" y="178409"/>
                  </a:moveTo>
                  <a:lnTo>
                    <a:pt x="285940" y="177622"/>
                  </a:lnTo>
                  <a:lnTo>
                    <a:pt x="277926" y="174332"/>
                  </a:lnTo>
                  <a:lnTo>
                    <a:pt x="274332" y="167132"/>
                  </a:lnTo>
                  <a:lnTo>
                    <a:pt x="273507" y="154622"/>
                  </a:lnTo>
                  <a:lnTo>
                    <a:pt x="273507" y="29730"/>
                  </a:lnTo>
                  <a:lnTo>
                    <a:pt x="274243" y="18961"/>
                  </a:lnTo>
                  <a:lnTo>
                    <a:pt x="277190" y="12636"/>
                  </a:lnTo>
                  <a:lnTo>
                    <a:pt x="283451" y="9664"/>
                  </a:lnTo>
                  <a:lnTo>
                    <a:pt x="294144" y="8915"/>
                  </a:lnTo>
                  <a:lnTo>
                    <a:pt x="297091" y="8915"/>
                  </a:lnTo>
                  <a:lnTo>
                    <a:pt x="297091" y="0"/>
                  </a:lnTo>
                  <a:lnTo>
                    <a:pt x="217487" y="0"/>
                  </a:lnTo>
                  <a:lnTo>
                    <a:pt x="217487" y="8915"/>
                  </a:lnTo>
                  <a:lnTo>
                    <a:pt x="220433" y="8915"/>
                  </a:lnTo>
                  <a:lnTo>
                    <a:pt x="232359" y="9664"/>
                  </a:lnTo>
                  <a:lnTo>
                    <a:pt x="238480" y="12636"/>
                  </a:lnTo>
                  <a:lnTo>
                    <a:pt x="240741" y="18961"/>
                  </a:lnTo>
                  <a:lnTo>
                    <a:pt x="241071" y="29730"/>
                  </a:lnTo>
                  <a:lnTo>
                    <a:pt x="241071" y="160566"/>
                  </a:lnTo>
                  <a:lnTo>
                    <a:pt x="240284" y="169633"/>
                  </a:lnTo>
                  <a:lnTo>
                    <a:pt x="237007" y="175069"/>
                  </a:lnTo>
                  <a:lnTo>
                    <a:pt x="229870" y="177723"/>
                  </a:lnTo>
                  <a:lnTo>
                    <a:pt x="217487" y="178409"/>
                  </a:lnTo>
                  <a:lnTo>
                    <a:pt x="217487" y="187325"/>
                  </a:lnTo>
                  <a:lnTo>
                    <a:pt x="300037" y="187325"/>
                  </a:lnTo>
                  <a:lnTo>
                    <a:pt x="300037" y="178409"/>
                  </a:lnTo>
                  <a:close/>
                </a:path>
                <a:path w="647700" h="192404" extrusionOk="0">
                  <a:moveTo>
                    <a:pt x="488950" y="0"/>
                  </a:moveTo>
                  <a:lnTo>
                    <a:pt x="433082" y="0"/>
                  </a:lnTo>
                  <a:lnTo>
                    <a:pt x="433082" y="8851"/>
                  </a:lnTo>
                  <a:lnTo>
                    <a:pt x="447776" y="8851"/>
                  </a:lnTo>
                  <a:lnTo>
                    <a:pt x="453656" y="11811"/>
                  </a:lnTo>
                  <a:lnTo>
                    <a:pt x="453656" y="29514"/>
                  </a:lnTo>
                  <a:lnTo>
                    <a:pt x="412496" y="141681"/>
                  </a:lnTo>
                  <a:lnTo>
                    <a:pt x="371322" y="26568"/>
                  </a:lnTo>
                  <a:lnTo>
                    <a:pt x="368376" y="23609"/>
                  </a:lnTo>
                  <a:lnTo>
                    <a:pt x="368376" y="11811"/>
                  </a:lnTo>
                  <a:lnTo>
                    <a:pt x="371322" y="8851"/>
                  </a:lnTo>
                  <a:lnTo>
                    <a:pt x="386029" y="8851"/>
                  </a:lnTo>
                  <a:lnTo>
                    <a:pt x="386029" y="0"/>
                  </a:lnTo>
                  <a:lnTo>
                    <a:pt x="309562" y="0"/>
                  </a:lnTo>
                  <a:lnTo>
                    <a:pt x="309562" y="8851"/>
                  </a:lnTo>
                  <a:lnTo>
                    <a:pt x="327202" y="8851"/>
                  </a:lnTo>
                  <a:lnTo>
                    <a:pt x="330149" y="23609"/>
                  </a:lnTo>
                  <a:lnTo>
                    <a:pt x="394843" y="188912"/>
                  </a:lnTo>
                  <a:lnTo>
                    <a:pt x="406603" y="188912"/>
                  </a:lnTo>
                  <a:lnTo>
                    <a:pt x="424561" y="141681"/>
                  </a:lnTo>
                  <a:lnTo>
                    <a:pt x="468363" y="26568"/>
                  </a:lnTo>
                  <a:lnTo>
                    <a:pt x="472808" y="18821"/>
                  </a:lnTo>
                  <a:lnTo>
                    <a:pt x="477545" y="13284"/>
                  </a:lnTo>
                  <a:lnTo>
                    <a:pt x="482828" y="9969"/>
                  </a:lnTo>
                  <a:lnTo>
                    <a:pt x="488950" y="8851"/>
                  </a:lnTo>
                  <a:lnTo>
                    <a:pt x="488950" y="0"/>
                  </a:lnTo>
                  <a:close/>
                </a:path>
                <a:path w="647700" h="192404" extrusionOk="0">
                  <a:moveTo>
                    <a:pt x="647700" y="145694"/>
                  </a:moveTo>
                  <a:lnTo>
                    <a:pt x="641845" y="142722"/>
                  </a:lnTo>
                  <a:lnTo>
                    <a:pt x="633971" y="160388"/>
                  </a:lnTo>
                  <a:lnTo>
                    <a:pt x="622820" y="170230"/>
                  </a:lnTo>
                  <a:lnTo>
                    <a:pt x="607275" y="174510"/>
                  </a:lnTo>
                  <a:lnTo>
                    <a:pt x="586257" y="175437"/>
                  </a:lnTo>
                  <a:lnTo>
                    <a:pt x="570572" y="174650"/>
                  </a:lnTo>
                  <a:lnTo>
                    <a:pt x="561746" y="171348"/>
                  </a:lnTo>
                  <a:lnTo>
                    <a:pt x="557860" y="164147"/>
                  </a:lnTo>
                  <a:lnTo>
                    <a:pt x="556996" y="151638"/>
                  </a:lnTo>
                  <a:lnTo>
                    <a:pt x="556996" y="95148"/>
                  </a:lnTo>
                  <a:lnTo>
                    <a:pt x="577481" y="95148"/>
                  </a:lnTo>
                  <a:lnTo>
                    <a:pt x="591921" y="95986"/>
                  </a:lnTo>
                  <a:lnTo>
                    <a:pt x="600887" y="99618"/>
                  </a:lnTo>
                  <a:lnTo>
                    <a:pt x="605459" y="107696"/>
                  </a:lnTo>
                  <a:lnTo>
                    <a:pt x="606742" y="121907"/>
                  </a:lnTo>
                  <a:lnTo>
                    <a:pt x="615518" y="118935"/>
                  </a:lnTo>
                  <a:lnTo>
                    <a:pt x="613816" y="110540"/>
                  </a:lnTo>
                  <a:lnTo>
                    <a:pt x="612940" y="102958"/>
                  </a:lnTo>
                  <a:lnTo>
                    <a:pt x="612622" y="95986"/>
                  </a:lnTo>
                  <a:lnTo>
                    <a:pt x="612622" y="95148"/>
                  </a:lnTo>
                  <a:lnTo>
                    <a:pt x="612584" y="89204"/>
                  </a:lnTo>
                  <a:lnTo>
                    <a:pt x="612978" y="83248"/>
                  </a:lnTo>
                  <a:lnTo>
                    <a:pt x="613041" y="82461"/>
                  </a:lnTo>
                  <a:lnTo>
                    <a:pt x="614045" y="75450"/>
                  </a:lnTo>
                  <a:lnTo>
                    <a:pt x="615048" y="67881"/>
                  </a:lnTo>
                  <a:lnTo>
                    <a:pt x="615518" y="59461"/>
                  </a:lnTo>
                  <a:lnTo>
                    <a:pt x="606742" y="59461"/>
                  </a:lnTo>
                  <a:lnTo>
                    <a:pt x="605459" y="71970"/>
                  </a:lnTo>
                  <a:lnTo>
                    <a:pt x="600887" y="79171"/>
                  </a:lnTo>
                  <a:lnTo>
                    <a:pt x="591921" y="82461"/>
                  </a:lnTo>
                  <a:lnTo>
                    <a:pt x="577481" y="83248"/>
                  </a:lnTo>
                  <a:lnTo>
                    <a:pt x="556996" y="83248"/>
                  </a:lnTo>
                  <a:lnTo>
                    <a:pt x="556996" y="11887"/>
                  </a:lnTo>
                  <a:lnTo>
                    <a:pt x="586257" y="11887"/>
                  </a:lnTo>
                  <a:lnTo>
                    <a:pt x="602894" y="12776"/>
                  </a:lnTo>
                  <a:lnTo>
                    <a:pt x="614045" y="16725"/>
                  </a:lnTo>
                  <a:lnTo>
                    <a:pt x="620814" y="25704"/>
                  </a:lnTo>
                  <a:lnTo>
                    <a:pt x="624293" y="41630"/>
                  </a:lnTo>
                  <a:lnTo>
                    <a:pt x="630148" y="41630"/>
                  </a:lnTo>
                  <a:lnTo>
                    <a:pt x="630148" y="11887"/>
                  </a:lnTo>
                  <a:lnTo>
                    <a:pt x="630148" y="0"/>
                  </a:lnTo>
                  <a:lnTo>
                    <a:pt x="501396" y="0"/>
                  </a:lnTo>
                  <a:lnTo>
                    <a:pt x="501396" y="8915"/>
                  </a:lnTo>
                  <a:lnTo>
                    <a:pt x="504329" y="8915"/>
                  </a:lnTo>
                  <a:lnTo>
                    <a:pt x="513232" y="9664"/>
                  </a:lnTo>
                  <a:lnTo>
                    <a:pt x="518591" y="12636"/>
                  </a:lnTo>
                  <a:lnTo>
                    <a:pt x="521195" y="18961"/>
                  </a:lnTo>
                  <a:lnTo>
                    <a:pt x="521881" y="29730"/>
                  </a:lnTo>
                  <a:lnTo>
                    <a:pt x="521881" y="160566"/>
                  </a:lnTo>
                  <a:lnTo>
                    <a:pt x="521093" y="169633"/>
                  </a:lnTo>
                  <a:lnTo>
                    <a:pt x="517855" y="175069"/>
                  </a:lnTo>
                  <a:lnTo>
                    <a:pt x="510768" y="177723"/>
                  </a:lnTo>
                  <a:lnTo>
                    <a:pt x="498475" y="178409"/>
                  </a:lnTo>
                  <a:lnTo>
                    <a:pt x="498475" y="187325"/>
                  </a:lnTo>
                  <a:lnTo>
                    <a:pt x="638924" y="187325"/>
                  </a:lnTo>
                  <a:lnTo>
                    <a:pt x="641426" y="175437"/>
                  </a:lnTo>
                  <a:lnTo>
                    <a:pt x="647700" y="1456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808287" y="5292725"/>
              <a:ext cx="303300" cy="1920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136900" y="5287962"/>
              <a:ext cx="441300" cy="1953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8649411" y="4762"/>
              <a:ext cx="3542665" cy="4165600"/>
            </a:xfrm>
            <a:custGeom>
              <a:avLst/>
              <a:gdLst/>
              <a:ahLst/>
              <a:cxnLst/>
              <a:rect l="l" t="t" r="r" b="b"/>
              <a:pathLst>
                <a:path w="3542665" h="4165600" extrusionOk="0">
                  <a:moveTo>
                    <a:pt x="200587" y="0"/>
                  </a:moveTo>
                  <a:lnTo>
                    <a:pt x="0" y="0"/>
                  </a:lnTo>
                  <a:lnTo>
                    <a:pt x="594" y="50800"/>
                  </a:lnTo>
                  <a:lnTo>
                    <a:pt x="1726" y="127000"/>
                  </a:lnTo>
                  <a:lnTo>
                    <a:pt x="3113" y="203200"/>
                  </a:lnTo>
                  <a:lnTo>
                    <a:pt x="4754" y="279400"/>
                  </a:lnTo>
                  <a:lnTo>
                    <a:pt x="6653" y="342900"/>
                  </a:lnTo>
                  <a:lnTo>
                    <a:pt x="8808" y="419100"/>
                  </a:lnTo>
                  <a:lnTo>
                    <a:pt x="11222" y="482600"/>
                  </a:lnTo>
                  <a:lnTo>
                    <a:pt x="13896" y="546100"/>
                  </a:lnTo>
                  <a:lnTo>
                    <a:pt x="16831" y="609600"/>
                  </a:lnTo>
                  <a:lnTo>
                    <a:pt x="20027" y="673100"/>
                  </a:lnTo>
                  <a:lnTo>
                    <a:pt x="23485" y="736600"/>
                  </a:lnTo>
                  <a:lnTo>
                    <a:pt x="27208" y="800100"/>
                  </a:lnTo>
                  <a:lnTo>
                    <a:pt x="31195" y="863600"/>
                  </a:lnTo>
                  <a:lnTo>
                    <a:pt x="35448" y="927100"/>
                  </a:lnTo>
                  <a:lnTo>
                    <a:pt x="39968" y="977900"/>
                  </a:lnTo>
                  <a:lnTo>
                    <a:pt x="44756" y="1041400"/>
                  </a:lnTo>
                  <a:lnTo>
                    <a:pt x="49812" y="1092200"/>
                  </a:lnTo>
                  <a:lnTo>
                    <a:pt x="55139" y="1143000"/>
                  </a:lnTo>
                  <a:lnTo>
                    <a:pt x="60736" y="1206500"/>
                  </a:lnTo>
                  <a:lnTo>
                    <a:pt x="66606" y="1257300"/>
                  </a:lnTo>
                  <a:lnTo>
                    <a:pt x="72748" y="1308100"/>
                  </a:lnTo>
                  <a:lnTo>
                    <a:pt x="79165" y="1358900"/>
                  </a:lnTo>
                  <a:lnTo>
                    <a:pt x="85857" y="1409700"/>
                  </a:lnTo>
                  <a:lnTo>
                    <a:pt x="92825" y="1460500"/>
                  </a:lnTo>
                  <a:lnTo>
                    <a:pt x="100070" y="1498600"/>
                  </a:lnTo>
                  <a:lnTo>
                    <a:pt x="107594" y="1549400"/>
                  </a:lnTo>
                  <a:lnTo>
                    <a:pt x="115396" y="1600200"/>
                  </a:lnTo>
                  <a:lnTo>
                    <a:pt x="123480" y="1638300"/>
                  </a:lnTo>
                  <a:lnTo>
                    <a:pt x="131844" y="1689100"/>
                  </a:lnTo>
                  <a:lnTo>
                    <a:pt x="140491" y="1727200"/>
                  </a:lnTo>
                  <a:lnTo>
                    <a:pt x="149421" y="1778000"/>
                  </a:lnTo>
                  <a:lnTo>
                    <a:pt x="158636" y="1816100"/>
                  </a:lnTo>
                  <a:lnTo>
                    <a:pt x="168136" y="1854200"/>
                  </a:lnTo>
                  <a:lnTo>
                    <a:pt x="177923" y="1892300"/>
                  </a:lnTo>
                  <a:lnTo>
                    <a:pt x="187997" y="1943100"/>
                  </a:lnTo>
                  <a:lnTo>
                    <a:pt x="198360" y="1981200"/>
                  </a:lnTo>
                  <a:lnTo>
                    <a:pt x="209013" y="2019300"/>
                  </a:lnTo>
                  <a:lnTo>
                    <a:pt x="219956" y="2057400"/>
                  </a:lnTo>
                  <a:lnTo>
                    <a:pt x="231191" y="2095500"/>
                  </a:lnTo>
                  <a:lnTo>
                    <a:pt x="242719" y="2133600"/>
                  </a:lnTo>
                  <a:lnTo>
                    <a:pt x="254541" y="2171700"/>
                  </a:lnTo>
                  <a:lnTo>
                    <a:pt x="266657" y="2209800"/>
                  </a:lnTo>
                  <a:lnTo>
                    <a:pt x="279070" y="2235200"/>
                  </a:lnTo>
                  <a:lnTo>
                    <a:pt x="291779" y="2273300"/>
                  </a:lnTo>
                  <a:lnTo>
                    <a:pt x="304786" y="2311400"/>
                  </a:lnTo>
                  <a:lnTo>
                    <a:pt x="318092" y="2349500"/>
                  </a:lnTo>
                  <a:lnTo>
                    <a:pt x="331699" y="2374900"/>
                  </a:lnTo>
                  <a:lnTo>
                    <a:pt x="345606" y="2413000"/>
                  </a:lnTo>
                  <a:lnTo>
                    <a:pt x="359816" y="2451100"/>
                  </a:lnTo>
                  <a:lnTo>
                    <a:pt x="374328" y="2476500"/>
                  </a:lnTo>
                  <a:lnTo>
                    <a:pt x="389145" y="2514600"/>
                  </a:lnTo>
                  <a:lnTo>
                    <a:pt x="404267" y="2540000"/>
                  </a:lnTo>
                  <a:lnTo>
                    <a:pt x="419695" y="2578100"/>
                  </a:lnTo>
                  <a:lnTo>
                    <a:pt x="435431" y="2616200"/>
                  </a:lnTo>
                  <a:lnTo>
                    <a:pt x="451475" y="2641600"/>
                  </a:lnTo>
                  <a:lnTo>
                    <a:pt x="467828" y="2679700"/>
                  </a:lnTo>
                  <a:lnTo>
                    <a:pt x="484492" y="2705100"/>
                  </a:lnTo>
                  <a:lnTo>
                    <a:pt x="510400" y="2755900"/>
                  </a:lnTo>
                  <a:lnTo>
                    <a:pt x="536863" y="2806700"/>
                  </a:lnTo>
                  <a:lnTo>
                    <a:pt x="563876" y="2844800"/>
                  </a:lnTo>
                  <a:lnTo>
                    <a:pt x="591433" y="2895600"/>
                  </a:lnTo>
                  <a:lnTo>
                    <a:pt x="619531" y="2933700"/>
                  </a:lnTo>
                  <a:lnTo>
                    <a:pt x="648164" y="2984500"/>
                  </a:lnTo>
                  <a:lnTo>
                    <a:pt x="677327" y="3022600"/>
                  </a:lnTo>
                  <a:lnTo>
                    <a:pt x="707015" y="3060700"/>
                  </a:lnTo>
                  <a:lnTo>
                    <a:pt x="737225" y="3098800"/>
                  </a:lnTo>
                  <a:lnTo>
                    <a:pt x="767950" y="3149600"/>
                  </a:lnTo>
                  <a:lnTo>
                    <a:pt x="799186" y="3187700"/>
                  </a:lnTo>
                  <a:lnTo>
                    <a:pt x="830928" y="3225800"/>
                  </a:lnTo>
                  <a:lnTo>
                    <a:pt x="863171" y="3263900"/>
                  </a:lnTo>
                  <a:lnTo>
                    <a:pt x="895911" y="3302000"/>
                  </a:lnTo>
                  <a:lnTo>
                    <a:pt x="929143" y="3340100"/>
                  </a:lnTo>
                  <a:lnTo>
                    <a:pt x="962861" y="3378200"/>
                  </a:lnTo>
                  <a:lnTo>
                    <a:pt x="997061" y="3403600"/>
                  </a:lnTo>
                  <a:lnTo>
                    <a:pt x="1031738" y="3441700"/>
                  </a:lnTo>
                  <a:lnTo>
                    <a:pt x="1066887" y="3479800"/>
                  </a:lnTo>
                  <a:lnTo>
                    <a:pt x="1102504" y="3517900"/>
                  </a:lnTo>
                  <a:lnTo>
                    <a:pt x="1138583" y="3543300"/>
                  </a:lnTo>
                  <a:lnTo>
                    <a:pt x="1175120" y="3581400"/>
                  </a:lnTo>
                  <a:lnTo>
                    <a:pt x="1212110" y="3606800"/>
                  </a:lnTo>
                  <a:lnTo>
                    <a:pt x="1249547" y="3644900"/>
                  </a:lnTo>
                  <a:lnTo>
                    <a:pt x="1287428" y="3670300"/>
                  </a:lnTo>
                  <a:lnTo>
                    <a:pt x="1325747" y="3708400"/>
                  </a:lnTo>
                  <a:lnTo>
                    <a:pt x="1364500" y="3733800"/>
                  </a:lnTo>
                  <a:lnTo>
                    <a:pt x="1403681" y="3771900"/>
                  </a:lnTo>
                  <a:lnTo>
                    <a:pt x="1523748" y="3848100"/>
                  </a:lnTo>
                  <a:lnTo>
                    <a:pt x="1564595" y="3886200"/>
                  </a:lnTo>
                  <a:lnTo>
                    <a:pt x="1689544" y="3962400"/>
                  </a:lnTo>
                  <a:lnTo>
                    <a:pt x="1818001" y="4038600"/>
                  </a:lnTo>
                  <a:lnTo>
                    <a:pt x="1994509" y="4140200"/>
                  </a:lnTo>
                  <a:lnTo>
                    <a:pt x="2069261" y="4165600"/>
                  </a:lnTo>
                  <a:lnTo>
                    <a:pt x="2136533" y="4140200"/>
                  </a:lnTo>
                  <a:lnTo>
                    <a:pt x="2313041" y="4038600"/>
                  </a:lnTo>
                  <a:lnTo>
                    <a:pt x="2441499" y="3962400"/>
                  </a:lnTo>
                  <a:lnTo>
                    <a:pt x="2462522" y="3949700"/>
                  </a:lnTo>
                  <a:lnTo>
                    <a:pt x="2069261" y="3949700"/>
                  </a:lnTo>
                  <a:lnTo>
                    <a:pt x="2001977" y="3911600"/>
                  </a:lnTo>
                  <a:lnTo>
                    <a:pt x="1947212" y="3886200"/>
                  </a:lnTo>
                  <a:lnTo>
                    <a:pt x="1893846" y="3848100"/>
                  </a:lnTo>
                  <a:lnTo>
                    <a:pt x="1841850" y="3822700"/>
                  </a:lnTo>
                  <a:lnTo>
                    <a:pt x="1791195" y="3784600"/>
                  </a:lnTo>
                  <a:lnTo>
                    <a:pt x="1741851" y="3746500"/>
                  </a:lnTo>
                  <a:lnTo>
                    <a:pt x="1693788" y="3721100"/>
                  </a:lnTo>
                  <a:lnTo>
                    <a:pt x="1646978" y="3683000"/>
                  </a:lnTo>
                  <a:lnTo>
                    <a:pt x="1601390" y="3657600"/>
                  </a:lnTo>
                  <a:lnTo>
                    <a:pt x="1556996" y="3619500"/>
                  </a:lnTo>
                  <a:lnTo>
                    <a:pt x="1513766" y="3594100"/>
                  </a:lnTo>
                  <a:lnTo>
                    <a:pt x="1471671" y="3556000"/>
                  </a:lnTo>
                  <a:lnTo>
                    <a:pt x="1430680" y="3530600"/>
                  </a:lnTo>
                  <a:lnTo>
                    <a:pt x="1390766" y="3492500"/>
                  </a:lnTo>
                  <a:lnTo>
                    <a:pt x="1351897" y="3467100"/>
                  </a:lnTo>
                  <a:lnTo>
                    <a:pt x="1314046" y="3429000"/>
                  </a:lnTo>
                  <a:lnTo>
                    <a:pt x="1277181" y="3390900"/>
                  </a:lnTo>
                  <a:lnTo>
                    <a:pt x="1241275" y="3365500"/>
                  </a:lnTo>
                  <a:lnTo>
                    <a:pt x="1206298" y="3327400"/>
                  </a:lnTo>
                  <a:lnTo>
                    <a:pt x="1172219" y="3302000"/>
                  </a:lnTo>
                  <a:lnTo>
                    <a:pt x="1139010" y="3263900"/>
                  </a:lnTo>
                  <a:lnTo>
                    <a:pt x="1106642" y="3225800"/>
                  </a:lnTo>
                  <a:lnTo>
                    <a:pt x="1075084" y="3200400"/>
                  </a:lnTo>
                  <a:lnTo>
                    <a:pt x="1044308" y="3162300"/>
                  </a:lnTo>
                  <a:lnTo>
                    <a:pt x="1014283" y="3124200"/>
                  </a:lnTo>
                  <a:lnTo>
                    <a:pt x="984982" y="3098800"/>
                  </a:lnTo>
                  <a:lnTo>
                    <a:pt x="956373" y="3060700"/>
                  </a:lnTo>
                  <a:lnTo>
                    <a:pt x="928428" y="3022600"/>
                  </a:lnTo>
                  <a:lnTo>
                    <a:pt x="901118" y="2984500"/>
                  </a:lnTo>
                  <a:lnTo>
                    <a:pt x="874412" y="2946400"/>
                  </a:lnTo>
                  <a:lnTo>
                    <a:pt x="848282" y="2908300"/>
                  </a:lnTo>
                  <a:lnTo>
                    <a:pt x="822697" y="2870200"/>
                  </a:lnTo>
                  <a:lnTo>
                    <a:pt x="797630" y="2832100"/>
                  </a:lnTo>
                  <a:lnTo>
                    <a:pt x="773049" y="2794000"/>
                  </a:lnTo>
                  <a:lnTo>
                    <a:pt x="748927" y="2755900"/>
                  </a:lnTo>
                  <a:lnTo>
                    <a:pt x="725232" y="2717800"/>
                  </a:lnTo>
                  <a:lnTo>
                    <a:pt x="701937" y="2679700"/>
                  </a:lnTo>
                  <a:lnTo>
                    <a:pt x="679010" y="2641600"/>
                  </a:lnTo>
                  <a:lnTo>
                    <a:pt x="656424" y="2590800"/>
                  </a:lnTo>
                  <a:lnTo>
                    <a:pt x="641159" y="2565400"/>
                  </a:lnTo>
                  <a:lnTo>
                    <a:pt x="626096" y="2540000"/>
                  </a:lnTo>
                  <a:lnTo>
                    <a:pt x="611240" y="2501900"/>
                  </a:lnTo>
                  <a:lnTo>
                    <a:pt x="596592" y="2476500"/>
                  </a:lnTo>
                  <a:lnTo>
                    <a:pt x="582158" y="2438400"/>
                  </a:lnTo>
                  <a:lnTo>
                    <a:pt x="567939" y="2413000"/>
                  </a:lnTo>
                  <a:lnTo>
                    <a:pt x="553939" y="2374900"/>
                  </a:lnTo>
                  <a:lnTo>
                    <a:pt x="540161" y="2349500"/>
                  </a:lnTo>
                  <a:lnTo>
                    <a:pt x="526608" y="2311400"/>
                  </a:lnTo>
                  <a:lnTo>
                    <a:pt x="513283" y="2286000"/>
                  </a:lnTo>
                  <a:lnTo>
                    <a:pt x="500189" y="2247900"/>
                  </a:lnTo>
                  <a:lnTo>
                    <a:pt x="487330" y="2209800"/>
                  </a:lnTo>
                  <a:lnTo>
                    <a:pt x="474708" y="2171700"/>
                  </a:lnTo>
                  <a:lnTo>
                    <a:pt x="462327" y="2146300"/>
                  </a:lnTo>
                  <a:lnTo>
                    <a:pt x="450190" y="2108200"/>
                  </a:lnTo>
                  <a:lnTo>
                    <a:pt x="438300" y="2070100"/>
                  </a:lnTo>
                  <a:lnTo>
                    <a:pt x="426660" y="2032000"/>
                  </a:lnTo>
                  <a:lnTo>
                    <a:pt x="415273" y="1993900"/>
                  </a:lnTo>
                  <a:lnTo>
                    <a:pt x="404143" y="1955800"/>
                  </a:lnTo>
                  <a:lnTo>
                    <a:pt x="393272" y="1917700"/>
                  </a:lnTo>
                  <a:lnTo>
                    <a:pt x="382664" y="1879600"/>
                  </a:lnTo>
                  <a:lnTo>
                    <a:pt x="372321" y="1828800"/>
                  </a:lnTo>
                  <a:lnTo>
                    <a:pt x="362248" y="1790700"/>
                  </a:lnTo>
                  <a:lnTo>
                    <a:pt x="352446" y="1752600"/>
                  </a:lnTo>
                  <a:lnTo>
                    <a:pt x="342920" y="1701800"/>
                  </a:lnTo>
                  <a:lnTo>
                    <a:pt x="333672" y="1663700"/>
                  </a:lnTo>
                  <a:lnTo>
                    <a:pt x="324705" y="1612900"/>
                  </a:lnTo>
                  <a:lnTo>
                    <a:pt x="316023" y="1562100"/>
                  </a:lnTo>
                  <a:lnTo>
                    <a:pt x="307629" y="1511300"/>
                  </a:lnTo>
                  <a:lnTo>
                    <a:pt x="299525" y="1473200"/>
                  </a:lnTo>
                  <a:lnTo>
                    <a:pt x="291715" y="1422400"/>
                  </a:lnTo>
                  <a:lnTo>
                    <a:pt x="284203" y="1371600"/>
                  </a:lnTo>
                  <a:lnTo>
                    <a:pt x="276991" y="1320800"/>
                  </a:lnTo>
                  <a:lnTo>
                    <a:pt x="270082" y="1257300"/>
                  </a:lnTo>
                  <a:lnTo>
                    <a:pt x="263479" y="1206500"/>
                  </a:lnTo>
                  <a:lnTo>
                    <a:pt x="257186" y="1155700"/>
                  </a:lnTo>
                  <a:lnTo>
                    <a:pt x="251206" y="1092200"/>
                  </a:lnTo>
                  <a:lnTo>
                    <a:pt x="245542" y="1041400"/>
                  </a:lnTo>
                  <a:lnTo>
                    <a:pt x="240197" y="977900"/>
                  </a:lnTo>
                  <a:lnTo>
                    <a:pt x="235174" y="914400"/>
                  </a:lnTo>
                  <a:lnTo>
                    <a:pt x="230476" y="863600"/>
                  </a:lnTo>
                  <a:lnTo>
                    <a:pt x="226107" y="800100"/>
                  </a:lnTo>
                  <a:lnTo>
                    <a:pt x="222069" y="736600"/>
                  </a:lnTo>
                  <a:lnTo>
                    <a:pt x="218366" y="673100"/>
                  </a:lnTo>
                  <a:lnTo>
                    <a:pt x="215000" y="596900"/>
                  </a:lnTo>
                  <a:lnTo>
                    <a:pt x="211976" y="533400"/>
                  </a:lnTo>
                  <a:lnTo>
                    <a:pt x="209296" y="457200"/>
                  </a:lnTo>
                  <a:lnTo>
                    <a:pt x="206963" y="393700"/>
                  </a:lnTo>
                  <a:lnTo>
                    <a:pt x="204980" y="317500"/>
                  </a:lnTo>
                  <a:lnTo>
                    <a:pt x="203351" y="241300"/>
                  </a:lnTo>
                  <a:lnTo>
                    <a:pt x="202078" y="165100"/>
                  </a:lnTo>
                  <a:lnTo>
                    <a:pt x="201165" y="88900"/>
                  </a:lnTo>
                  <a:lnTo>
                    <a:pt x="200615" y="12700"/>
                  </a:lnTo>
                  <a:lnTo>
                    <a:pt x="200587" y="0"/>
                  </a:lnTo>
                  <a:close/>
                </a:path>
                <a:path w="3542665" h="4165600" extrusionOk="0">
                  <a:moveTo>
                    <a:pt x="3542588" y="2451100"/>
                  </a:moveTo>
                  <a:lnTo>
                    <a:pt x="3534447" y="2476500"/>
                  </a:lnTo>
                  <a:lnTo>
                    <a:pt x="3519801" y="2501900"/>
                  </a:lnTo>
                  <a:lnTo>
                    <a:pt x="3504945" y="2540000"/>
                  </a:lnTo>
                  <a:lnTo>
                    <a:pt x="3489883" y="2565400"/>
                  </a:lnTo>
                  <a:lnTo>
                    <a:pt x="3474618" y="2590800"/>
                  </a:lnTo>
                  <a:lnTo>
                    <a:pt x="3452032" y="2641600"/>
                  </a:lnTo>
                  <a:lnTo>
                    <a:pt x="3429106" y="2679700"/>
                  </a:lnTo>
                  <a:lnTo>
                    <a:pt x="3405810" y="2717800"/>
                  </a:lnTo>
                  <a:lnTo>
                    <a:pt x="3382116" y="2755900"/>
                  </a:lnTo>
                  <a:lnTo>
                    <a:pt x="3357993" y="2794000"/>
                  </a:lnTo>
                  <a:lnTo>
                    <a:pt x="3333412" y="2832100"/>
                  </a:lnTo>
                  <a:lnTo>
                    <a:pt x="3308345" y="2870200"/>
                  </a:lnTo>
                  <a:lnTo>
                    <a:pt x="3282761" y="2908300"/>
                  </a:lnTo>
                  <a:lnTo>
                    <a:pt x="3256630" y="2946400"/>
                  </a:lnTo>
                  <a:lnTo>
                    <a:pt x="3229925" y="2984500"/>
                  </a:lnTo>
                  <a:lnTo>
                    <a:pt x="3202614" y="3022600"/>
                  </a:lnTo>
                  <a:lnTo>
                    <a:pt x="3174669" y="3060700"/>
                  </a:lnTo>
                  <a:lnTo>
                    <a:pt x="3146061" y="3098800"/>
                  </a:lnTo>
                  <a:lnTo>
                    <a:pt x="3116759" y="3124200"/>
                  </a:lnTo>
                  <a:lnTo>
                    <a:pt x="3086735" y="3162300"/>
                  </a:lnTo>
                  <a:lnTo>
                    <a:pt x="3055958" y="3200400"/>
                  </a:lnTo>
                  <a:lnTo>
                    <a:pt x="3024401" y="3225800"/>
                  </a:lnTo>
                  <a:lnTo>
                    <a:pt x="2992032" y="3263900"/>
                  </a:lnTo>
                  <a:lnTo>
                    <a:pt x="2958823" y="3302000"/>
                  </a:lnTo>
                  <a:lnTo>
                    <a:pt x="2924745" y="3327400"/>
                  </a:lnTo>
                  <a:lnTo>
                    <a:pt x="2889767" y="3365500"/>
                  </a:lnTo>
                  <a:lnTo>
                    <a:pt x="2853861" y="3390900"/>
                  </a:lnTo>
                  <a:lnTo>
                    <a:pt x="2816997" y="3429000"/>
                  </a:lnTo>
                  <a:lnTo>
                    <a:pt x="2779145" y="3467100"/>
                  </a:lnTo>
                  <a:lnTo>
                    <a:pt x="2740276" y="3492500"/>
                  </a:lnTo>
                  <a:lnTo>
                    <a:pt x="2700362" y="3530600"/>
                  </a:lnTo>
                  <a:lnTo>
                    <a:pt x="2659371" y="3556000"/>
                  </a:lnTo>
                  <a:lnTo>
                    <a:pt x="2617276" y="3594100"/>
                  </a:lnTo>
                  <a:lnTo>
                    <a:pt x="2574046" y="3619500"/>
                  </a:lnTo>
                  <a:lnTo>
                    <a:pt x="2529652" y="3657600"/>
                  </a:lnTo>
                  <a:lnTo>
                    <a:pt x="2484064" y="3683000"/>
                  </a:lnTo>
                  <a:lnTo>
                    <a:pt x="2437254" y="3721100"/>
                  </a:lnTo>
                  <a:lnTo>
                    <a:pt x="2389192" y="3746500"/>
                  </a:lnTo>
                  <a:lnTo>
                    <a:pt x="2339847" y="3784600"/>
                  </a:lnTo>
                  <a:lnTo>
                    <a:pt x="2289192" y="3822700"/>
                  </a:lnTo>
                  <a:lnTo>
                    <a:pt x="2237196" y="3848100"/>
                  </a:lnTo>
                  <a:lnTo>
                    <a:pt x="2183831" y="3886200"/>
                  </a:lnTo>
                  <a:lnTo>
                    <a:pt x="2129066" y="3911600"/>
                  </a:lnTo>
                  <a:lnTo>
                    <a:pt x="2069261" y="3949700"/>
                  </a:lnTo>
                  <a:lnTo>
                    <a:pt x="2462522" y="3949700"/>
                  </a:lnTo>
                  <a:lnTo>
                    <a:pt x="2566447" y="3886200"/>
                  </a:lnTo>
                  <a:lnTo>
                    <a:pt x="2607294" y="3848100"/>
                  </a:lnTo>
                  <a:lnTo>
                    <a:pt x="2727361" y="3771900"/>
                  </a:lnTo>
                  <a:lnTo>
                    <a:pt x="2766542" y="3733800"/>
                  </a:lnTo>
                  <a:lnTo>
                    <a:pt x="2805295" y="3708400"/>
                  </a:lnTo>
                  <a:lnTo>
                    <a:pt x="2843614" y="3670300"/>
                  </a:lnTo>
                  <a:lnTo>
                    <a:pt x="2881495" y="3644900"/>
                  </a:lnTo>
                  <a:lnTo>
                    <a:pt x="2918933" y="3606800"/>
                  </a:lnTo>
                  <a:lnTo>
                    <a:pt x="2955922" y="3581400"/>
                  </a:lnTo>
                  <a:lnTo>
                    <a:pt x="2992459" y="3543300"/>
                  </a:lnTo>
                  <a:lnTo>
                    <a:pt x="3028538" y="3517900"/>
                  </a:lnTo>
                  <a:lnTo>
                    <a:pt x="3064155" y="3479800"/>
                  </a:lnTo>
                  <a:lnTo>
                    <a:pt x="3099304" y="3441700"/>
                  </a:lnTo>
                  <a:lnTo>
                    <a:pt x="3133982" y="3403600"/>
                  </a:lnTo>
                  <a:lnTo>
                    <a:pt x="3168182" y="3378200"/>
                  </a:lnTo>
                  <a:lnTo>
                    <a:pt x="3201900" y="3340100"/>
                  </a:lnTo>
                  <a:lnTo>
                    <a:pt x="3235131" y="3302000"/>
                  </a:lnTo>
                  <a:lnTo>
                    <a:pt x="3267871" y="3263900"/>
                  </a:lnTo>
                  <a:lnTo>
                    <a:pt x="3300114" y="3225800"/>
                  </a:lnTo>
                  <a:lnTo>
                    <a:pt x="3331857" y="3187700"/>
                  </a:lnTo>
                  <a:lnTo>
                    <a:pt x="3363093" y="3149600"/>
                  </a:lnTo>
                  <a:lnTo>
                    <a:pt x="3393818" y="3098800"/>
                  </a:lnTo>
                  <a:lnTo>
                    <a:pt x="3424027" y="3060700"/>
                  </a:lnTo>
                  <a:lnTo>
                    <a:pt x="3453715" y="3022600"/>
                  </a:lnTo>
                  <a:lnTo>
                    <a:pt x="3482879" y="2984500"/>
                  </a:lnTo>
                  <a:lnTo>
                    <a:pt x="3511511" y="2933700"/>
                  </a:lnTo>
                  <a:lnTo>
                    <a:pt x="3539609" y="2895600"/>
                  </a:lnTo>
                  <a:lnTo>
                    <a:pt x="3542588" y="2882900"/>
                  </a:lnTo>
                  <a:lnTo>
                    <a:pt x="3542588" y="2451100"/>
                  </a:lnTo>
                  <a:close/>
                </a:path>
                <a:path w="3542665" h="4165600" extrusionOk="0">
                  <a:moveTo>
                    <a:pt x="2256142" y="2882900"/>
                  </a:moveTo>
                  <a:lnTo>
                    <a:pt x="1867420" y="2882900"/>
                  </a:lnTo>
                  <a:lnTo>
                    <a:pt x="1870457" y="3098800"/>
                  </a:lnTo>
                  <a:lnTo>
                    <a:pt x="1891715" y="3213100"/>
                  </a:lnTo>
                  <a:lnTo>
                    <a:pt x="1949416" y="3302000"/>
                  </a:lnTo>
                  <a:lnTo>
                    <a:pt x="2061781" y="3390900"/>
                  </a:lnTo>
                  <a:lnTo>
                    <a:pt x="2069261" y="3390900"/>
                  </a:lnTo>
                  <a:lnTo>
                    <a:pt x="2098461" y="3365500"/>
                  </a:lnTo>
                  <a:lnTo>
                    <a:pt x="2162702" y="3276600"/>
                  </a:lnTo>
                  <a:lnTo>
                    <a:pt x="2226942" y="3111500"/>
                  </a:lnTo>
                  <a:lnTo>
                    <a:pt x="2256142" y="2882900"/>
                  </a:lnTo>
                  <a:close/>
                </a:path>
                <a:path w="3542665" h="4165600" extrusionOk="0">
                  <a:moveTo>
                    <a:pt x="2884578" y="1968500"/>
                  </a:moveTo>
                  <a:lnTo>
                    <a:pt x="1385265" y="1968500"/>
                  </a:lnTo>
                  <a:lnTo>
                    <a:pt x="1418435" y="1981200"/>
                  </a:lnTo>
                  <a:lnTo>
                    <a:pt x="1448803" y="1981200"/>
                  </a:lnTo>
                  <a:lnTo>
                    <a:pt x="1523555" y="2006600"/>
                  </a:lnTo>
                  <a:lnTo>
                    <a:pt x="1584502" y="2019300"/>
                  </a:lnTo>
                  <a:lnTo>
                    <a:pt x="1627382" y="2044700"/>
                  </a:lnTo>
                  <a:lnTo>
                    <a:pt x="1655311" y="2082800"/>
                  </a:lnTo>
                  <a:lnTo>
                    <a:pt x="1678775" y="2146300"/>
                  </a:lnTo>
                  <a:lnTo>
                    <a:pt x="1680540" y="2171700"/>
                  </a:lnTo>
                  <a:lnTo>
                    <a:pt x="1678360" y="2209800"/>
                  </a:lnTo>
                  <a:lnTo>
                    <a:pt x="1672258" y="2260600"/>
                  </a:lnTo>
                  <a:lnTo>
                    <a:pt x="1662887" y="2311400"/>
                  </a:lnTo>
                  <a:lnTo>
                    <a:pt x="1650900" y="2362200"/>
                  </a:lnTo>
                  <a:lnTo>
                    <a:pt x="1636952" y="2425700"/>
                  </a:lnTo>
                  <a:lnTo>
                    <a:pt x="1621697" y="2476500"/>
                  </a:lnTo>
                  <a:lnTo>
                    <a:pt x="1605787" y="2527300"/>
                  </a:lnTo>
                  <a:lnTo>
                    <a:pt x="1591790" y="2565400"/>
                  </a:lnTo>
                  <a:lnTo>
                    <a:pt x="1575209" y="2616200"/>
                  </a:lnTo>
                  <a:lnTo>
                    <a:pt x="1556782" y="2667000"/>
                  </a:lnTo>
                  <a:lnTo>
                    <a:pt x="1537247" y="2717800"/>
                  </a:lnTo>
                  <a:lnTo>
                    <a:pt x="1517343" y="2768600"/>
                  </a:lnTo>
                  <a:lnTo>
                    <a:pt x="1497808" y="2819400"/>
                  </a:lnTo>
                  <a:lnTo>
                    <a:pt x="1479381" y="2857500"/>
                  </a:lnTo>
                  <a:lnTo>
                    <a:pt x="1462800" y="2908300"/>
                  </a:lnTo>
                  <a:lnTo>
                    <a:pt x="1448803" y="2933700"/>
                  </a:lnTo>
                  <a:lnTo>
                    <a:pt x="1460133" y="2959100"/>
                  </a:lnTo>
                  <a:lnTo>
                    <a:pt x="1494589" y="3009900"/>
                  </a:lnTo>
                  <a:lnTo>
                    <a:pt x="1552873" y="3060700"/>
                  </a:lnTo>
                  <a:lnTo>
                    <a:pt x="1635683" y="3086100"/>
                  </a:lnTo>
                  <a:lnTo>
                    <a:pt x="1679884" y="3073400"/>
                  </a:lnTo>
                  <a:lnTo>
                    <a:pt x="1721992" y="3048000"/>
                  </a:lnTo>
                  <a:lnTo>
                    <a:pt x="1760830" y="3022600"/>
                  </a:lnTo>
                  <a:lnTo>
                    <a:pt x="1795222" y="2984500"/>
                  </a:lnTo>
                  <a:lnTo>
                    <a:pt x="1823991" y="2946400"/>
                  </a:lnTo>
                  <a:lnTo>
                    <a:pt x="1845960" y="2908300"/>
                  </a:lnTo>
                  <a:lnTo>
                    <a:pt x="1859953" y="2882900"/>
                  </a:lnTo>
                  <a:lnTo>
                    <a:pt x="2658037" y="2882900"/>
                  </a:lnTo>
                  <a:lnTo>
                    <a:pt x="2651814" y="2857500"/>
                  </a:lnTo>
                  <a:lnTo>
                    <a:pt x="2637967" y="2806700"/>
                  </a:lnTo>
                  <a:lnTo>
                    <a:pt x="2623263" y="2755900"/>
                  </a:lnTo>
                  <a:lnTo>
                    <a:pt x="2608247" y="2705100"/>
                  </a:lnTo>
                  <a:lnTo>
                    <a:pt x="2593465" y="2641600"/>
                  </a:lnTo>
                  <a:lnTo>
                    <a:pt x="2579462" y="2578100"/>
                  </a:lnTo>
                  <a:lnTo>
                    <a:pt x="2566782" y="2527300"/>
                  </a:lnTo>
                  <a:lnTo>
                    <a:pt x="2555971" y="2463800"/>
                  </a:lnTo>
                  <a:lnTo>
                    <a:pt x="2547574" y="2413000"/>
                  </a:lnTo>
                  <a:lnTo>
                    <a:pt x="2542136" y="2374900"/>
                  </a:lnTo>
                  <a:lnTo>
                    <a:pt x="2540203" y="2336800"/>
                  </a:lnTo>
                  <a:lnTo>
                    <a:pt x="2546242" y="2286000"/>
                  </a:lnTo>
                  <a:lnTo>
                    <a:pt x="2563405" y="2247900"/>
                  </a:lnTo>
                  <a:lnTo>
                    <a:pt x="2590255" y="2222500"/>
                  </a:lnTo>
                  <a:lnTo>
                    <a:pt x="2625358" y="2209800"/>
                  </a:lnTo>
                  <a:lnTo>
                    <a:pt x="2667279" y="2197100"/>
                  </a:lnTo>
                  <a:lnTo>
                    <a:pt x="2901785" y="2197100"/>
                  </a:lnTo>
                  <a:lnTo>
                    <a:pt x="2909067" y="2184400"/>
                  </a:lnTo>
                  <a:lnTo>
                    <a:pt x="2928924" y="2070100"/>
                  </a:lnTo>
                  <a:lnTo>
                    <a:pt x="2926420" y="2019300"/>
                  </a:lnTo>
                  <a:lnTo>
                    <a:pt x="2923117" y="1996766"/>
                  </a:lnTo>
                  <a:lnTo>
                    <a:pt x="2884578" y="1968500"/>
                  </a:lnTo>
                  <a:close/>
                </a:path>
                <a:path w="3542665" h="4165600" extrusionOk="0">
                  <a:moveTo>
                    <a:pt x="2658037" y="2882900"/>
                  </a:moveTo>
                  <a:lnTo>
                    <a:pt x="2263622" y="2882900"/>
                  </a:lnTo>
                  <a:lnTo>
                    <a:pt x="2277610" y="2908300"/>
                  </a:lnTo>
                  <a:lnTo>
                    <a:pt x="2299576" y="2946400"/>
                  </a:lnTo>
                  <a:lnTo>
                    <a:pt x="2328343" y="2984500"/>
                  </a:lnTo>
                  <a:lnTo>
                    <a:pt x="2362733" y="3022600"/>
                  </a:lnTo>
                  <a:lnTo>
                    <a:pt x="2401571" y="3048000"/>
                  </a:lnTo>
                  <a:lnTo>
                    <a:pt x="2443678" y="3073400"/>
                  </a:lnTo>
                  <a:lnTo>
                    <a:pt x="2487879" y="3086100"/>
                  </a:lnTo>
                  <a:lnTo>
                    <a:pt x="2562279" y="3073400"/>
                  </a:lnTo>
                  <a:lnTo>
                    <a:pt x="2606546" y="3060700"/>
                  </a:lnTo>
                  <a:lnTo>
                    <a:pt x="2638199" y="3022600"/>
                  </a:lnTo>
                  <a:lnTo>
                    <a:pt x="2674759" y="2933700"/>
                  </a:lnTo>
                  <a:lnTo>
                    <a:pt x="2664260" y="2908300"/>
                  </a:lnTo>
                  <a:lnTo>
                    <a:pt x="2658037" y="2882900"/>
                  </a:lnTo>
                  <a:close/>
                </a:path>
                <a:path w="3542665" h="4165600" extrusionOk="0">
                  <a:moveTo>
                    <a:pt x="3542588" y="1384300"/>
                  </a:moveTo>
                  <a:lnTo>
                    <a:pt x="2906496" y="1384300"/>
                  </a:lnTo>
                  <a:lnTo>
                    <a:pt x="2906496" y="1447800"/>
                  </a:lnTo>
                  <a:lnTo>
                    <a:pt x="2903525" y="1498600"/>
                  </a:lnTo>
                  <a:lnTo>
                    <a:pt x="2894589" y="1536700"/>
                  </a:lnTo>
                  <a:lnTo>
                    <a:pt x="2879655" y="1574800"/>
                  </a:lnTo>
                  <a:lnTo>
                    <a:pt x="2858689" y="1612900"/>
                  </a:lnTo>
                  <a:lnTo>
                    <a:pt x="2798526" y="1663700"/>
                  </a:lnTo>
                  <a:lnTo>
                    <a:pt x="2759262" y="1689100"/>
                  </a:lnTo>
                  <a:lnTo>
                    <a:pt x="2713831" y="1701800"/>
                  </a:lnTo>
                  <a:lnTo>
                    <a:pt x="2662200" y="1714500"/>
                  </a:lnTo>
                  <a:lnTo>
                    <a:pt x="2540203" y="1714500"/>
                  </a:lnTo>
                  <a:lnTo>
                    <a:pt x="2540203" y="1715927"/>
                  </a:lnTo>
                  <a:lnTo>
                    <a:pt x="2572888" y="1739900"/>
                  </a:lnTo>
                  <a:lnTo>
                    <a:pt x="2595255" y="1739900"/>
                  </a:lnTo>
                  <a:lnTo>
                    <a:pt x="2646490" y="1752600"/>
                  </a:lnTo>
                  <a:lnTo>
                    <a:pt x="2693806" y="1765300"/>
                  </a:lnTo>
                  <a:lnTo>
                    <a:pt x="2737100" y="1778000"/>
                  </a:lnTo>
                  <a:lnTo>
                    <a:pt x="2776270" y="1790700"/>
                  </a:lnTo>
                  <a:lnTo>
                    <a:pt x="2811215" y="1816100"/>
                  </a:lnTo>
                  <a:lnTo>
                    <a:pt x="2841831" y="1841500"/>
                  </a:lnTo>
                  <a:lnTo>
                    <a:pt x="2889672" y="1905000"/>
                  </a:lnTo>
                  <a:lnTo>
                    <a:pt x="2906691" y="1930400"/>
                  </a:lnTo>
                  <a:lnTo>
                    <a:pt x="2918975" y="1968500"/>
                  </a:lnTo>
                  <a:lnTo>
                    <a:pt x="2923117" y="1996766"/>
                  </a:lnTo>
                  <a:lnTo>
                    <a:pt x="3542588" y="2451100"/>
                  </a:lnTo>
                  <a:lnTo>
                    <a:pt x="3542588" y="1384300"/>
                  </a:lnTo>
                  <a:close/>
                </a:path>
                <a:path w="3542665" h="4165600" extrusionOk="0">
                  <a:moveTo>
                    <a:pt x="2901785" y="2197100"/>
                  </a:moveTo>
                  <a:lnTo>
                    <a:pt x="2667279" y="2197100"/>
                  </a:lnTo>
                  <a:lnTo>
                    <a:pt x="2713301" y="2209800"/>
                  </a:lnTo>
                  <a:lnTo>
                    <a:pt x="2749510" y="2235200"/>
                  </a:lnTo>
                  <a:lnTo>
                    <a:pt x="2774505" y="2260600"/>
                  </a:lnTo>
                  <a:lnTo>
                    <a:pt x="2786887" y="2298700"/>
                  </a:lnTo>
                  <a:lnTo>
                    <a:pt x="2801835" y="2298700"/>
                  </a:lnTo>
                  <a:lnTo>
                    <a:pt x="2821693" y="2286000"/>
                  </a:lnTo>
                  <a:lnTo>
                    <a:pt x="2865380" y="2260600"/>
                  </a:lnTo>
                  <a:lnTo>
                    <a:pt x="2901785" y="2197100"/>
                  </a:lnTo>
                  <a:close/>
                </a:path>
                <a:path w="3542665" h="4165600" extrusionOk="0">
                  <a:moveTo>
                    <a:pt x="2016710" y="1422400"/>
                  </a:moveTo>
                  <a:lnTo>
                    <a:pt x="1748170" y="1422400"/>
                  </a:lnTo>
                  <a:lnTo>
                    <a:pt x="1702968" y="1435100"/>
                  </a:lnTo>
                  <a:lnTo>
                    <a:pt x="1620735" y="1562100"/>
                  </a:lnTo>
                  <a:lnTo>
                    <a:pt x="1566183" y="1562100"/>
                  </a:lnTo>
                  <a:lnTo>
                    <a:pt x="1510822" y="1587500"/>
                  </a:lnTo>
                  <a:lnTo>
                    <a:pt x="1349762" y="1625600"/>
                  </a:lnTo>
                  <a:lnTo>
                    <a:pt x="1301038" y="1651000"/>
                  </a:lnTo>
                  <a:lnTo>
                    <a:pt x="1256441" y="1663700"/>
                  </a:lnTo>
                  <a:lnTo>
                    <a:pt x="1216957" y="1676400"/>
                  </a:lnTo>
                  <a:lnTo>
                    <a:pt x="1183572" y="1701800"/>
                  </a:lnTo>
                  <a:lnTo>
                    <a:pt x="1157274" y="1714500"/>
                  </a:lnTo>
                  <a:lnTo>
                    <a:pt x="1119196" y="1739900"/>
                  </a:lnTo>
                  <a:lnTo>
                    <a:pt x="1093731" y="1778000"/>
                  </a:lnTo>
                  <a:lnTo>
                    <a:pt x="1079481" y="1816100"/>
                  </a:lnTo>
                  <a:lnTo>
                    <a:pt x="1075042" y="1866900"/>
                  </a:lnTo>
                  <a:lnTo>
                    <a:pt x="1080752" y="1930400"/>
                  </a:lnTo>
                  <a:lnTo>
                    <a:pt x="1095806" y="1993900"/>
                  </a:lnTo>
                  <a:lnTo>
                    <a:pt x="1117090" y="2044700"/>
                  </a:lnTo>
                  <a:lnTo>
                    <a:pt x="1141488" y="2082800"/>
                  </a:lnTo>
                  <a:lnTo>
                    <a:pt x="1187170" y="2120900"/>
                  </a:lnTo>
                  <a:lnTo>
                    <a:pt x="1194650" y="2120900"/>
                  </a:lnTo>
                  <a:lnTo>
                    <a:pt x="1201407" y="2057400"/>
                  </a:lnTo>
                  <a:lnTo>
                    <a:pt x="1220003" y="2006600"/>
                  </a:lnTo>
                  <a:lnTo>
                    <a:pt x="1247929" y="1981200"/>
                  </a:lnTo>
                  <a:lnTo>
                    <a:pt x="1282673" y="1968500"/>
                  </a:lnTo>
                  <a:lnTo>
                    <a:pt x="2884578" y="1968500"/>
                  </a:lnTo>
                  <a:lnTo>
                    <a:pt x="2572888" y="1739900"/>
                  </a:lnTo>
                  <a:lnTo>
                    <a:pt x="2540203" y="1739900"/>
                  </a:lnTo>
                  <a:lnTo>
                    <a:pt x="2540203" y="1727200"/>
                  </a:lnTo>
                  <a:lnTo>
                    <a:pt x="1949653" y="1727200"/>
                  </a:lnTo>
                  <a:lnTo>
                    <a:pt x="1889966" y="1714500"/>
                  </a:lnTo>
                  <a:lnTo>
                    <a:pt x="1853406" y="1689100"/>
                  </a:lnTo>
                  <a:lnTo>
                    <a:pt x="1835067" y="1651000"/>
                  </a:lnTo>
                  <a:lnTo>
                    <a:pt x="1830044" y="1612900"/>
                  </a:lnTo>
                  <a:lnTo>
                    <a:pt x="1830044" y="1587500"/>
                  </a:lnTo>
                  <a:lnTo>
                    <a:pt x="2365095" y="1587500"/>
                  </a:lnTo>
                  <a:lnTo>
                    <a:pt x="2168238" y="1443120"/>
                  </a:lnTo>
                  <a:lnTo>
                    <a:pt x="2131893" y="1435100"/>
                  </a:lnTo>
                  <a:lnTo>
                    <a:pt x="2074146" y="1435100"/>
                  </a:lnTo>
                  <a:lnTo>
                    <a:pt x="2016710" y="1422400"/>
                  </a:lnTo>
                  <a:close/>
                </a:path>
                <a:path w="3542665" h="4165600" extrusionOk="0">
                  <a:moveTo>
                    <a:pt x="2365095" y="1587500"/>
                  </a:moveTo>
                  <a:lnTo>
                    <a:pt x="2069261" y="1587500"/>
                  </a:lnTo>
                  <a:lnTo>
                    <a:pt x="2069261" y="1612900"/>
                  </a:lnTo>
                  <a:lnTo>
                    <a:pt x="2064238" y="1651000"/>
                  </a:lnTo>
                  <a:lnTo>
                    <a:pt x="2045900" y="1689100"/>
                  </a:lnTo>
                  <a:lnTo>
                    <a:pt x="2009339" y="1714500"/>
                  </a:lnTo>
                  <a:lnTo>
                    <a:pt x="1949653" y="1727200"/>
                  </a:lnTo>
                  <a:lnTo>
                    <a:pt x="2540203" y="1727200"/>
                  </a:lnTo>
                  <a:lnTo>
                    <a:pt x="2540203" y="1715927"/>
                  </a:lnTo>
                  <a:lnTo>
                    <a:pt x="2365095" y="1587500"/>
                  </a:lnTo>
                  <a:close/>
                </a:path>
                <a:path w="3542665" h="4165600" extrusionOk="0">
                  <a:moveTo>
                    <a:pt x="2093965" y="0"/>
                  </a:moveTo>
                  <a:lnTo>
                    <a:pt x="1493959" y="0"/>
                  </a:lnTo>
                  <a:lnTo>
                    <a:pt x="1503003" y="12700"/>
                  </a:lnTo>
                  <a:lnTo>
                    <a:pt x="1530752" y="38100"/>
                  </a:lnTo>
                  <a:lnTo>
                    <a:pt x="1555675" y="76200"/>
                  </a:lnTo>
                  <a:lnTo>
                    <a:pt x="1596955" y="139700"/>
                  </a:lnTo>
                  <a:lnTo>
                    <a:pt x="1613266" y="177800"/>
                  </a:lnTo>
                  <a:lnTo>
                    <a:pt x="1626662" y="215900"/>
                  </a:lnTo>
                  <a:lnTo>
                    <a:pt x="1637121" y="266700"/>
                  </a:lnTo>
                  <a:lnTo>
                    <a:pt x="1644619" y="304800"/>
                  </a:lnTo>
                  <a:lnTo>
                    <a:pt x="1649134" y="355600"/>
                  </a:lnTo>
                  <a:lnTo>
                    <a:pt x="1650644" y="406400"/>
                  </a:lnTo>
                  <a:lnTo>
                    <a:pt x="1648863" y="457200"/>
                  </a:lnTo>
                  <a:lnTo>
                    <a:pt x="1643572" y="508000"/>
                  </a:lnTo>
                  <a:lnTo>
                    <a:pt x="1634850" y="546100"/>
                  </a:lnTo>
                  <a:lnTo>
                    <a:pt x="1622775" y="596900"/>
                  </a:lnTo>
                  <a:lnTo>
                    <a:pt x="1607426" y="635000"/>
                  </a:lnTo>
                  <a:lnTo>
                    <a:pt x="1588881" y="673100"/>
                  </a:lnTo>
                  <a:lnTo>
                    <a:pt x="1567219" y="711200"/>
                  </a:lnTo>
                  <a:lnTo>
                    <a:pt x="1542519" y="749300"/>
                  </a:lnTo>
                  <a:lnTo>
                    <a:pt x="1514858" y="787400"/>
                  </a:lnTo>
                  <a:lnTo>
                    <a:pt x="1484315" y="812800"/>
                  </a:lnTo>
                  <a:lnTo>
                    <a:pt x="1450969" y="838200"/>
                  </a:lnTo>
                  <a:lnTo>
                    <a:pt x="1414899" y="863600"/>
                  </a:lnTo>
                  <a:lnTo>
                    <a:pt x="1395464" y="876350"/>
                  </a:lnTo>
                  <a:lnTo>
                    <a:pt x="2168238" y="1443120"/>
                  </a:lnTo>
                  <a:lnTo>
                    <a:pt x="2189443" y="1447800"/>
                  </a:lnTo>
                  <a:lnTo>
                    <a:pt x="2246291" y="1447800"/>
                  </a:lnTo>
                  <a:lnTo>
                    <a:pt x="2301928" y="1460500"/>
                  </a:lnTo>
                  <a:lnTo>
                    <a:pt x="2407548" y="1473200"/>
                  </a:lnTo>
                  <a:lnTo>
                    <a:pt x="2456516" y="1485900"/>
                  </a:lnTo>
                  <a:lnTo>
                    <a:pt x="2544236" y="1485900"/>
                  </a:lnTo>
                  <a:lnTo>
                    <a:pt x="2581974" y="1498600"/>
                  </a:lnTo>
                  <a:lnTo>
                    <a:pt x="2614955" y="1498600"/>
                  </a:lnTo>
                  <a:lnTo>
                    <a:pt x="2684274" y="1485900"/>
                  </a:lnTo>
                  <a:lnTo>
                    <a:pt x="2743419" y="1473200"/>
                  </a:lnTo>
                  <a:lnTo>
                    <a:pt x="2793428" y="1460500"/>
                  </a:lnTo>
                  <a:lnTo>
                    <a:pt x="2835338" y="1435100"/>
                  </a:lnTo>
                  <a:lnTo>
                    <a:pt x="2870188" y="1409700"/>
                  </a:lnTo>
                  <a:lnTo>
                    <a:pt x="2899016" y="1384300"/>
                  </a:lnTo>
                  <a:lnTo>
                    <a:pt x="3542588" y="1384300"/>
                  </a:lnTo>
                  <a:lnTo>
                    <a:pt x="3542588" y="965200"/>
                  </a:lnTo>
                  <a:lnTo>
                    <a:pt x="1643164" y="965200"/>
                  </a:lnTo>
                  <a:lnTo>
                    <a:pt x="1643164" y="901700"/>
                  </a:lnTo>
                  <a:lnTo>
                    <a:pt x="1705768" y="901700"/>
                  </a:lnTo>
                  <a:lnTo>
                    <a:pt x="1736722" y="889000"/>
                  </a:lnTo>
                  <a:lnTo>
                    <a:pt x="1762772" y="863600"/>
                  </a:lnTo>
                  <a:lnTo>
                    <a:pt x="1782862" y="838200"/>
                  </a:lnTo>
                  <a:lnTo>
                    <a:pt x="1805754" y="787400"/>
                  </a:lnTo>
                  <a:lnTo>
                    <a:pt x="1825843" y="749300"/>
                  </a:lnTo>
                  <a:lnTo>
                    <a:pt x="1837524" y="711200"/>
                  </a:lnTo>
                  <a:lnTo>
                    <a:pt x="2054301" y="139700"/>
                  </a:lnTo>
                  <a:lnTo>
                    <a:pt x="2068356" y="101600"/>
                  </a:lnTo>
                  <a:lnTo>
                    <a:pt x="2082412" y="50800"/>
                  </a:lnTo>
                  <a:lnTo>
                    <a:pt x="2093965" y="0"/>
                  </a:lnTo>
                  <a:close/>
                </a:path>
                <a:path w="3542665" h="4165600" extrusionOk="0">
                  <a:moveTo>
                    <a:pt x="1303354" y="808794"/>
                  </a:moveTo>
                  <a:lnTo>
                    <a:pt x="1249744" y="850900"/>
                  </a:lnTo>
                  <a:lnTo>
                    <a:pt x="1176288" y="876300"/>
                  </a:lnTo>
                  <a:lnTo>
                    <a:pt x="1136636" y="889000"/>
                  </a:lnTo>
                  <a:lnTo>
                    <a:pt x="1095336" y="901700"/>
                  </a:lnTo>
                  <a:lnTo>
                    <a:pt x="551764" y="901700"/>
                  </a:lnTo>
                  <a:lnTo>
                    <a:pt x="551764" y="965200"/>
                  </a:lnTo>
                  <a:lnTo>
                    <a:pt x="710503" y="965200"/>
                  </a:lnTo>
                  <a:lnTo>
                    <a:pt x="776033" y="952500"/>
                  </a:lnTo>
                  <a:lnTo>
                    <a:pt x="1196423" y="952500"/>
                  </a:lnTo>
                  <a:lnTo>
                    <a:pt x="1244940" y="939800"/>
                  </a:lnTo>
                  <a:lnTo>
                    <a:pt x="1291124" y="927100"/>
                  </a:lnTo>
                  <a:lnTo>
                    <a:pt x="1334898" y="914400"/>
                  </a:lnTo>
                  <a:lnTo>
                    <a:pt x="1376182" y="889000"/>
                  </a:lnTo>
                  <a:lnTo>
                    <a:pt x="1395464" y="876350"/>
                  </a:lnTo>
                  <a:lnTo>
                    <a:pt x="1303354" y="808794"/>
                  </a:lnTo>
                  <a:close/>
                </a:path>
                <a:path w="3542665" h="4165600" extrusionOk="0">
                  <a:moveTo>
                    <a:pt x="1196423" y="952500"/>
                  </a:moveTo>
                  <a:lnTo>
                    <a:pt x="824051" y="952500"/>
                  </a:lnTo>
                  <a:lnTo>
                    <a:pt x="871354" y="965200"/>
                  </a:lnTo>
                  <a:lnTo>
                    <a:pt x="1145653" y="965200"/>
                  </a:lnTo>
                  <a:lnTo>
                    <a:pt x="1196423" y="952500"/>
                  </a:lnTo>
                  <a:close/>
                </a:path>
                <a:path w="3542665" h="4165600" extrusionOk="0">
                  <a:moveTo>
                    <a:pt x="1815096" y="952500"/>
                  </a:moveTo>
                  <a:lnTo>
                    <a:pt x="1774567" y="965200"/>
                  </a:lnTo>
                  <a:lnTo>
                    <a:pt x="1860417" y="965200"/>
                  </a:lnTo>
                  <a:lnTo>
                    <a:pt x="1815096" y="952500"/>
                  </a:lnTo>
                  <a:close/>
                </a:path>
                <a:path w="3542665" h="4165600" extrusionOk="0">
                  <a:moveTo>
                    <a:pt x="2300998" y="901700"/>
                  </a:moveTo>
                  <a:lnTo>
                    <a:pt x="2024405" y="901700"/>
                  </a:lnTo>
                  <a:lnTo>
                    <a:pt x="2024405" y="965200"/>
                  </a:lnTo>
                  <a:lnTo>
                    <a:pt x="2300998" y="965200"/>
                  </a:lnTo>
                  <a:lnTo>
                    <a:pt x="2300998" y="901700"/>
                  </a:lnTo>
                  <a:close/>
                </a:path>
                <a:path w="3542665" h="4165600" extrusionOk="0">
                  <a:moveTo>
                    <a:pt x="2540203" y="952500"/>
                  </a:moveTo>
                  <a:lnTo>
                    <a:pt x="2498104" y="952500"/>
                  </a:lnTo>
                  <a:lnTo>
                    <a:pt x="2452775" y="965200"/>
                  </a:lnTo>
                  <a:lnTo>
                    <a:pt x="2587505" y="965200"/>
                  </a:lnTo>
                  <a:lnTo>
                    <a:pt x="2540203" y="952500"/>
                  </a:lnTo>
                  <a:close/>
                </a:path>
                <a:path w="3542665" h="4165600" extrusionOk="0">
                  <a:moveTo>
                    <a:pt x="2786887" y="901700"/>
                  </a:moveTo>
                  <a:lnTo>
                    <a:pt x="2742031" y="901700"/>
                  </a:lnTo>
                  <a:lnTo>
                    <a:pt x="2742031" y="965200"/>
                  </a:lnTo>
                  <a:lnTo>
                    <a:pt x="2786887" y="965200"/>
                  </a:lnTo>
                  <a:lnTo>
                    <a:pt x="2786887" y="901700"/>
                  </a:lnTo>
                  <a:close/>
                </a:path>
                <a:path w="3542665" h="4165600" extrusionOk="0">
                  <a:moveTo>
                    <a:pt x="3195099" y="952500"/>
                  </a:moveTo>
                  <a:lnTo>
                    <a:pt x="3031739" y="952500"/>
                  </a:lnTo>
                  <a:lnTo>
                    <a:pt x="2979031" y="965200"/>
                  </a:lnTo>
                  <a:lnTo>
                    <a:pt x="3252297" y="965200"/>
                  </a:lnTo>
                  <a:lnTo>
                    <a:pt x="3195099" y="952500"/>
                  </a:lnTo>
                  <a:close/>
                </a:path>
                <a:path w="3542665" h="4165600" extrusionOk="0">
                  <a:moveTo>
                    <a:pt x="686320" y="356248"/>
                  </a:moveTo>
                  <a:lnTo>
                    <a:pt x="686320" y="774700"/>
                  </a:lnTo>
                  <a:lnTo>
                    <a:pt x="684920" y="800100"/>
                  </a:lnTo>
                  <a:lnTo>
                    <a:pt x="680716" y="838200"/>
                  </a:lnTo>
                  <a:lnTo>
                    <a:pt x="673708" y="850900"/>
                  </a:lnTo>
                  <a:lnTo>
                    <a:pt x="663892" y="876300"/>
                  </a:lnTo>
                  <a:lnTo>
                    <a:pt x="647426" y="889000"/>
                  </a:lnTo>
                  <a:lnTo>
                    <a:pt x="621849" y="901700"/>
                  </a:lnTo>
                  <a:lnTo>
                    <a:pt x="1052614" y="901700"/>
                  </a:lnTo>
                  <a:lnTo>
                    <a:pt x="1000168" y="889000"/>
                  </a:lnTo>
                  <a:lnTo>
                    <a:pt x="963844" y="889000"/>
                  </a:lnTo>
                  <a:lnTo>
                    <a:pt x="940135" y="863600"/>
                  </a:lnTo>
                  <a:lnTo>
                    <a:pt x="911402" y="838200"/>
                  </a:lnTo>
                  <a:lnTo>
                    <a:pt x="897148" y="774700"/>
                  </a:lnTo>
                  <a:lnTo>
                    <a:pt x="895629" y="711200"/>
                  </a:lnTo>
                  <a:lnTo>
                    <a:pt x="895629" y="509759"/>
                  </a:lnTo>
                  <a:lnTo>
                    <a:pt x="686320" y="356248"/>
                  </a:lnTo>
                  <a:close/>
                </a:path>
                <a:path w="3542665" h="4165600" extrusionOk="0">
                  <a:moveTo>
                    <a:pt x="2338374" y="571500"/>
                  </a:moveTo>
                  <a:lnTo>
                    <a:pt x="1972081" y="571500"/>
                  </a:lnTo>
                  <a:lnTo>
                    <a:pt x="1927224" y="723900"/>
                  </a:lnTo>
                  <a:lnTo>
                    <a:pt x="1908772" y="774700"/>
                  </a:lnTo>
                  <a:lnTo>
                    <a:pt x="1897325" y="812800"/>
                  </a:lnTo>
                  <a:lnTo>
                    <a:pt x="1891484" y="838200"/>
                  </a:lnTo>
                  <a:lnTo>
                    <a:pt x="1889848" y="850900"/>
                  </a:lnTo>
                  <a:lnTo>
                    <a:pt x="1895105" y="876300"/>
                  </a:lnTo>
                  <a:lnTo>
                    <a:pt x="1915079" y="889000"/>
                  </a:lnTo>
                  <a:lnTo>
                    <a:pt x="1956076" y="901700"/>
                  </a:lnTo>
                  <a:lnTo>
                    <a:pt x="2398171" y="901700"/>
                  </a:lnTo>
                  <a:lnTo>
                    <a:pt x="2414988" y="889000"/>
                  </a:lnTo>
                  <a:lnTo>
                    <a:pt x="2420594" y="863600"/>
                  </a:lnTo>
                  <a:lnTo>
                    <a:pt x="2416975" y="838200"/>
                  </a:lnTo>
                  <a:lnTo>
                    <a:pt x="2408451" y="812800"/>
                  </a:lnTo>
                  <a:lnTo>
                    <a:pt x="2398525" y="774700"/>
                  </a:lnTo>
                  <a:lnTo>
                    <a:pt x="2390698" y="749300"/>
                  </a:lnTo>
                  <a:lnTo>
                    <a:pt x="2338374" y="571500"/>
                  </a:lnTo>
                  <a:close/>
                </a:path>
                <a:path w="3542665" h="4165600" extrusionOk="0">
                  <a:moveTo>
                    <a:pt x="2912214" y="0"/>
                  </a:moveTo>
                  <a:lnTo>
                    <a:pt x="2351465" y="0"/>
                  </a:lnTo>
                  <a:lnTo>
                    <a:pt x="2637383" y="812800"/>
                  </a:lnTo>
                  <a:lnTo>
                    <a:pt x="2645322" y="838200"/>
                  </a:lnTo>
                  <a:lnTo>
                    <a:pt x="2656066" y="863600"/>
                  </a:lnTo>
                  <a:lnTo>
                    <a:pt x="2666845" y="876350"/>
                  </a:lnTo>
                  <a:lnTo>
                    <a:pt x="2674759" y="889000"/>
                  </a:lnTo>
                  <a:lnTo>
                    <a:pt x="2683165" y="889000"/>
                  </a:lnTo>
                  <a:lnTo>
                    <a:pt x="2697179" y="901700"/>
                  </a:lnTo>
                  <a:lnTo>
                    <a:pt x="2859773" y="901700"/>
                  </a:lnTo>
                  <a:lnTo>
                    <a:pt x="2883600" y="889000"/>
                  </a:lnTo>
                  <a:lnTo>
                    <a:pt x="2899016" y="876300"/>
                  </a:lnTo>
                  <a:lnTo>
                    <a:pt x="2908826" y="850900"/>
                  </a:lnTo>
                  <a:lnTo>
                    <a:pt x="2915835" y="838200"/>
                  </a:lnTo>
                  <a:lnTo>
                    <a:pt x="2920042" y="800100"/>
                  </a:lnTo>
                  <a:lnTo>
                    <a:pt x="2921444" y="774700"/>
                  </a:lnTo>
                  <a:lnTo>
                    <a:pt x="2921444" y="88900"/>
                  </a:lnTo>
                  <a:lnTo>
                    <a:pt x="2918875" y="38100"/>
                  </a:lnTo>
                  <a:lnTo>
                    <a:pt x="2912214" y="0"/>
                  </a:lnTo>
                  <a:close/>
                </a:path>
                <a:path w="3542665" h="4165600" extrusionOk="0">
                  <a:moveTo>
                    <a:pt x="3385379" y="876300"/>
                  </a:moveTo>
                  <a:lnTo>
                    <a:pt x="3244632" y="876300"/>
                  </a:lnTo>
                  <a:lnTo>
                    <a:pt x="3317633" y="889000"/>
                  </a:lnTo>
                  <a:lnTo>
                    <a:pt x="3385379" y="876300"/>
                  </a:lnTo>
                  <a:close/>
                </a:path>
                <a:path w="3542665" h="4165600" extrusionOk="0">
                  <a:moveTo>
                    <a:pt x="3542588" y="0"/>
                  </a:moveTo>
                  <a:lnTo>
                    <a:pt x="3136692" y="0"/>
                  </a:lnTo>
                  <a:lnTo>
                    <a:pt x="3130749" y="12700"/>
                  </a:lnTo>
                  <a:lnTo>
                    <a:pt x="3124908" y="50800"/>
                  </a:lnTo>
                  <a:lnTo>
                    <a:pt x="3123272" y="88900"/>
                  </a:lnTo>
                  <a:lnTo>
                    <a:pt x="3123272" y="711200"/>
                  </a:lnTo>
                  <a:lnTo>
                    <a:pt x="3125844" y="774700"/>
                  </a:lnTo>
                  <a:lnTo>
                    <a:pt x="3132621" y="812800"/>
                  </a:lnTo>
                  <a:lnTo>
                    <a:pt x="3153181" y="850900"/>
                  </a:lnTo>
                  <a:lnTo>
                    <a:pt x="3198964" y="876300"/>
                  </a:lnTo>
                  <a:lnTo>
                    <a:pt x="3427898" y="876300"/>
                  </a:lnTo>
                  <a:lnTo>
                    <a:pt x="3456401" y="863600"/>
                  </a:lnTo>
                  <a:lnTo>
                    <a:pt x="3482098" y="850900"/>
                  </a:lnTo>
                  <a:lnTo>
                    <a:pt x="3507676" y="812800"/>
                  </a:lnTo>
                  <a:lnTo>
                    <a:pt x="3529749" y="787400"/>
                  </a:lnTo>
                  <a:lnTo>
                    <a:pt x="3542588" y="762000"/>
                  </a:lnTo>
                  <a:lnTo>
                    <a:pt x="3542588" y="0"/>
                  </a:lnTo>
                  <a:close/>
                </a:path>
                <a:path w="3542665" h="4165600" extrusionOk="0">
                  <a:moveTo>
                    <a:pt x="1264932" y="0"/>
                  </a:moveTo>
                  <a:lnTo>
                    <a:pt x="895629" y="0"/>
                  </a:lnTo>
                  <a:lnTo>
                    <a:pt x="895629" y="509759"/>
                  </a:lnTo>
                  <a:lnTo>
                    <a:pt x="1303354" y="808794"/>
                  </a:lnTo>
                  <a:lnTo>
                    <a:pt x="1313897" y="800100"/>
                  </a:lnTo>
                  <a:lnTo>
                    <a:pt x="1366940" y="736600"/>
                  </a:lnTo>
                  <a:lnTo>
                    <a:pt x="1388731" y="698500"/>
                  </a:lnTo>
                  <a:lnTo>
                    <a:pt x="1407066" y="660400"/>
                  </a:lnTo>
                  <a:lnTo>
                    <a:pt x="1421720" y="609600"/>
                  </a:lnTo>
                  <a:lnTo>
                    <a:pt x="1432467" y="558800"/>
                  </a:lnTo>
                  <a:lnTo>
                    <a:pt x="1439080" y="495300"/>
                  </a:lnTo>
                  <a:lnTo>
                    <a:pt x="1441335" y="431800"/>
                  </a:lnTo>
                  <a:lnTo>
                    <a:pt x="1439850" y="368300"/>
                  </a:lnTo>
                  <a:lnTo>
                    <a:pt x="1435352" y="317500"/>
                  </a:lnTo>
                  <a:lnTo>
                    <a:pt x="1427778" y="266700"/>
                  </a:lnTo>
                  <a:lnTo>
                    <a:pt x="1417063" y="215900"/>
                  </a:lnTo>
                  <a:lnTo>
                    <a:pt x="1403143" y="177800"/>
                  </a:lnTo>
                  <a:lnTo>
                    <a:pt x="1385956" y="139700"/>
                  </a:lnTo>
                  <a:lnTo>
                    <a:pt x="1365436" y="101600"/>
                  </a:lnTo>
                  <a:lnTo>
                    <a:pt x="1341520" y="63500"/>
                  </a:lnTo>
                  <a:lnTo>
                    <a:pt x="1283245" y="12700"/>
                  </a:lnTo>
                  <a:lnTo>
                    <a:pt x="1264932" y="0"/>
                  </a:lnTo>
                  <a:close/>
                </a:path>
                <a:path w="3542665" h="4165600" extrusionOk="0">
                  <a:moveTo>
                    <a:pt x="2173909" y="50800"/>
                  </a:moveTo>
                  <a:lnTo>
                    <a:pt x="2166442" y="50800"/>
                  </a:lnTo>
                  <a:lnTo>
                    <a:pt x="1994509" y="495300"/>
                  </a:lnTo>
                  <a:lnTo>
                    <a:pt x="2308466" y="495300"/>
                  </a:lnTo>
                  <a:lnTo>
                    <a:pt x="2173909" y="50800"/>
                  </a:lnTo>
                  <a:close/>
                </a:path>
                <a:path w="3542665" h="4165600" extrusionOk="0">
                  <a:moveTo>
                    <a:pt x="677090" y="0"/>
                  </a:moveTo>
                  <a:lnTo>
                    <a:pt x="200587" y="0"/>
                  </a:lnTo>
                  <a:lnTo>
                    <a:pt x="686320" y="356248"/>
                  </a:lnTo>
                  <a:lnTo>
                    <a:pt x="686320" y="88900"/>
                  </a:lnTo>
                  <a:lnTo>
                    <a:pt x="683751" y="38100"/>
                  </a:lnTo>
                  <a:lnTo>
                    <a:pt x="677090" y="0"/>
                  </a:lnTo>
                  <a:close/>
                </a:path>
              </a:pathLst>
            </a:custGeom>
            <a:solidFill>
              <a:srgbClr val="FFFFFF">
                <a:alpha val="1020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509953" y="1956300"/>
            <a:ext cx="11029200" cy="802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762125" marR="5080" lvl="0" indent="-1749425">
              <a:lnSpc>
                <a:spcPct val="151300"/>
              </a:lnSpc>
            </a:pPr>
            <a:r>
              <a:rPr lang="en-US" sz="3400" dirty="0">
                <a:solidFill>
                  <a:srgbClr val="FFFFFF"/>
                </a:solidFill>
              </a:rPr>
              <a:t> IoT Device Fingerprinting on Commodity Switches</a:t>
            </a:r>
            <a:endParaRPr sz="2600" dirty="0">
              <a:solidFill>
                <a:srgbClr val="FFFFFF"/>
              </a:solidFill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11240769" y="6490233"/>
            <a:ext cx="169545" cy="29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349554" y="4889721"/>
            <a:ext cx="2813366" cy="9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/>
        </p:nvSpPr>
        <p:spPr>
          <a:xfrm>
            <a:off x="1596925" y="2373500"/>
            <a:ext cx="63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643768" y="2624419"/>
            <a:ext cx="9046642" cy="103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762125" marR="5080" lvl="0" indent="-1749425" rtl="0">
              <a:lnSpc>
                <a:spcPct val="15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u="sng" dirty="0">
                <a:solidFill>
                  <a:srgbClr val="FFFFFF"/>
                </a:solidFill>
              </a:rPr>
              <a:t>Carson Kuzniar</a:t>
            </a:r>
            <a:r>
              <a:rPr lang="en-US" sz="1800" b="0" dirty="0">
                <a:solidFill>
                  <a:srgbClr val="FFFFFF"/>
                </a:solidFill>
              </a:rPr>
              <a:t>, Miguel Neves, Vladimir </a:t>
            </a:r>
            <a:r>
              <a:rPr lang="en-US" sz="1800" b="0" dirty="0" err="1">
                <a:solidFill>
                  <a:srgbClr val="FFFFFF"/>
                </a:solidFill>
              </a:rPr>
              <a:t>Gurevich</a:t>
            </a:r>
            <a:r>
              <a:rPr lang="en-US" sz="1800" b="0" dirty="0">
                <a:solidFill>
                  <a:srgbClr val="FFFFFF"/>
                </a:solidFill>
              </a:rPr>
              <a:t>, </a:t>
            </a:r>
            <a:r>
              <a:rPr lang="en-US" sz="1800" b="0" dirty="0" err="1">
                <a:solidFill>
                  <a:srgbClr val="FFFFFF"/>
                </a:solidFill>
              </a:rPr>
              <a:t>Israat</a:t>
            </a:r>
            <a:r>
              <a:rPr lang="en-US" sz="1800" b="0" dirty="0">
                <a:solidFill>
                  <a:srgbClr val="FFFFFF"/>
                </a:solidFill>
              </a:rPr>
              <a:t> Haque</a:t>
            </a:r>
            <a:endParaRPr sz="1800" b="0" dirty="0">
              <a:solidFill>
                <a:srgbClr val="FFFFFF"/>
              </a:solidFill>
            </a:endParaRPr>
          </a:p>
          <a:p>
            <a:pPr marL="0" marR="5080" lvl="0" indent="0" algn="l" rtl="0">
              <a:lnSpc>
                <a:spcPct val="1513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FFFFFF"/>
              </a:solidFill>
            </a:endParaRPr>
          </a:p>
        </p:txBody>
      </p:sp>
      <p:pic>
        <p:nvPicPr>
          <p:cNvPr id="26" name="Picture 2" descr="Home">
            <a:extLst>
              <a:ext uri="{FF2B5EF4-FFF2-40B4-BE49-F238E27FC236}">
                <a16:creationId xmlns:a16="http://schemas.microsoft.com/office/drawing/2014/main" id="{70D4D68E-EDDB-884D-8C96-565D8867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615" y="4868047"/>
            <a:ext cx="882960" cy="7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ntel | Data Center Solutions, IoT, and PC Innovation">
            <a:extLst>
              <a:ext uri="{FF2B5EF4-FFF2-40B4-BE49-F238E27FC236}">
                <a16:creationId xmlns:a16="http://schemas.microsoft.com/office/drawing/2014/main" id="{7090B80F-EF7A-0845-B96E-4CD3C7E9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569" y="4710094"/>
            <a:ext cx="1717043" cy="113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169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319FD34D-DC1F-7546-8F73-6560E836E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815822" y="-887672"/>
            <a:ext cx="4560355" cy="8633343"/>
          </a:xfrm>
          <a:prstGeom prst="rect">
            <a:avLst/>
          </a:prstGeom>
        </p:spPr>
      </p:pic>
      <p:sp>
        <p:nvSpPr>
          <p:cNvPr id="9" name="Google Shape;113;p11">
            <a:extLst>
              <a:ext uri="{FF2B5EF4-FFF2-40B4-BE49-F238E27FC236}">
                <a16:creationId xmlns:a16="http://schemas.microsoft.com/office/drawing/2014/main" id="{42EE753C-F114-D547-8357-3F5A56A9C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9575" y="462385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PoirIoT</a:t>
            </a:r>
            <a:r>
              <a:rPr lang="en-US" dirty="0"/>
              <a:t> Architecture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08774-3CBE-4141-8067-129CFF4E24F6}"/>
              </a:ext>
            </a:extLst>
          </p:cNvPr>
          <p:cNvSpPr/>
          <p:nvPr/>
        </p:nvSpPr>
        <p:spPr>
          <a:xfrm>
            <a:off x="1298937" y="919252"/>
            <a:ext cx="9822144" cy="120611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E99560-AF47-904D-B42F-B3129AB6F3A3}"/>
              </a:ext>
            </a:extLst>
          </p:cNvPr>
          <p:cNvSpPr/>
          <p:nvPr/>
        </p:nvSpPr>
        <p:spPr>
          <a:xfrm>
            <a:off x="1407453" y="2871546"/>
            <a:ext cx="9822144" cy="283763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F92F59-30E1-0543-8E89-FE9AE2A2D3BE}"/>
              </a:ext>
            </a:extLst>
          </p:cNvPr>
          <p:cNvSpPr/>
          <p:nvPr/>
        </p:nvSpPr>
        <p:spPr>
          <a:xfrm>
            <a:off x="5202194" y="2125363"/>
            <a:ext cx="6244063" cy="7461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72C980-8ACD-C341-A589-EAFF2576F714}"/>
              </a:ext>
            </a:extLst>
          </p:cNvPr>
          <p:cNvSpPr/>
          <p:nvPr/>
        </p:nvSpPr>
        <p:spPr>
          <a:xfrm>
            <a:off x="1624114" y="2125362"/>
            <a:ext cx="2203725" cy="7461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Signature Extraction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324388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FBA2DBB-3D82-F04A-9D7F-039C3FD14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80884" y="-2646506"/>
            <a:ext cx="2871222" cy="121510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79C2DC-EAC1-C045-B3CB-C2C09A612E7F}"/>
              </a:ext>
            </a:extLst>
          </p:cNvPr>
          <p:cNvSpPr/>
          <p:nvPr/>
        </p:nvSpPr>
        <p:spPr>
          <a:xfrm>
            <a:off x="2168610" y="2971799"/>
            <a:ext cx="9755660" cy="250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C9372-0B57-E048-8554-BBDD016025FC}"/>
              </a:ext>
            </a:extLst>
          </p:cNvPr>
          <p:cNvSpPr/>
          <p:nvPr/>
        </p:nvSpPr>
        <p:spPr>
          <a:xfrm>
            <a:off x="3507334" y="1756110"/>
            <a:ext cx="8617150" cy="2483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1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Signature Extraction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324388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FBA2DBB-3D82-F04A-9D7F-039C3FD14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80884" y="-2646506"/>
            <a:ext cx="2871222" cy="121510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79C2DC-EAC1-C045-B3CB-C2C09A612E7F}"/>
              </a:ext>
            </a:extLst>
          </p:cNvPr>
          <p:cNvSpPr/>
          <p:nvPr/>
        </p:nvSpPr>
        <p:spPr>
          <a:xfrm>
            <a:off x="6082466" y="3111395"/>
            <a:ext cx="6068545" cy="1843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C9372-0B57-E048-8554-BBDD016025FC}"/>
              </a:ext>
            </a:extLst>
          </p:cNvPr>
          <p:cNvSpPr/>
          <p:nvPr/>
        </p:nvSpPr>
        <p:spPr>
          <a:xfrm>
            <a:off x="5078627" y="1334530"/>
            <a:ext cx="7045857" cy="227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4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Signature Extraction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FBA2DBB-3D82-F04A-9D7F-039C3FD14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80884" y="-2646506"/>
            <a:ext cx="2871222" cy="121510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FC9372-0B57-E048-8554-BBDD016025FC}"/>
              </a:ext>
            </a:extLst>
          </p:cNvPr>
          <p:cNvSpPr/>
          <p:nvPr/>
        </p:nvSpPr>
        <p:spPr>
          <a:xfrm>
            <a:off x="7603035" y="3268865"/>
            <a:ext cx="4588965" cy="20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6F661-C21D-4E4C-9845-AC663043EF9F}"/>
              </a:ext>
            </a:extLst>
          </p:cNvPr>
          <p:cNvSpPr/>
          <p:nvPr/>
        </p:nvSpPr>
        <p:spPr>
          <a:xfrm>
            <a:off x="9460898" y="1960658"/>
            <a:ext cx="2731102" cy="165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6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Signature Extraction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FBA2DBB-3D82-F04A-9D7F-039C3FD14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80884" y="-2646506"/>
            <a:ext cx="2871222" cy="121510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A6F661-C21D-4E4C-9845-AC663043EF9F}"/>
              </a:ext>
            </a:extLst>
          </p:cNvPr>
          <p:cNvSpPr/>
          <p:nvPr/>
        </p:nvSpPr>
        <p:spPr>
          <a:xfrm>
            <a:off x="9460898" y="1775908"/>
            <a:ext cx="2731102" cy="1653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3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Signature Extraction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324388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CFBA2DBB-3D82-F04A-9D7F-039C3FD14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680884" y="-2646506"/>
            <a:ext cx="2871222" cy="121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7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324388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319FD34D-DC1F-7546-8F73-6560E836E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815822" y="-887672"/>
            <a:ext cx="4560355" cy="8633343"/>
          </a:xfrm>
          <a:prstGeom prst="rect">
            <a:avLst/>
          </a:prstGeom>
        </p:spPr>
      </p:pic>
      <p:sp>
        <p:nvSpPr>
          <p:cNvPr id="9" name="Google Shape;113;p11">
            <a:extLst>
              <a:ext uri="{FF2B5EF4-FFF2-40B4-BE49-F238E27FC236}">
                <a16:creationId xmlns:a16="http://schemas.microsoft.com/office/drawing/2014/main" id="{42EE753C-F114-D547-8357-3F5A56A9C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9575" y="462385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PoirIoT</a:t>
            </a:r>
            <a:r>
              <a:rPr lang="en-US" dirty="0"/>
              <a:t> Architecture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08774-3CBE-4141-8067-129CFF4E24F6}"/>
              </a:ext>
            </a:extLst>
          </p:cNvPr>
          <p:cNvSpPr/>
          <p:nvPr/>
        </p:nvSpPr>
        <p:spPr>
          <a:xfrm>
            <a:off x="1298937" y="919252"/>
            <a:ext cx="9822144" cy="120611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E99560-AF47-904D-B42F-B3129AB6F3A3}"/>
              </a:ext>
            </a:extLst>
          </p:cNvPr>
          <p:cNvSpPr/>
          <p:nvPr/>
        </p:nvSpPr>
        <p:spPr>
          <a:xfrm>
            <a:off x="1407453" y="2871546"/>
            <a:ext cx="9822144" cy="283763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F92F59-30E1-0543-8E89-FE9AE2A2D3BE}"/>
              </a:ext>
            </a:extLst>
          </p:cNvPr>
          <p:cNvSpPr/>
          <p:nvPr/>
        </p:nvSpPr>
        <p:spPr>
          <a:xfrm>
            <a:off x="7624119" y="2125363"/>
            <a:ext cx="3822138" cy="7461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72C980-8ACD-C341-A589-EAFF2576F714}"/>
              </a:ext>
            </a:extLst>
          </p:cNvPr>
          <p:cNvSpPr/>
          <p:nvPr/>
        </p:nvSpPr>
        <p:spPr>
          <a:xfrm>
            <a:off x="1624114" y="2125362"/>
            <a:ext cx="3578080" cy="7461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1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DFA and Rule Creation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6F8759A-8FAD-6447-B6D5-9C121E0CF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8366" y="821370"/>
            <a:ext cx="1822374" cy="281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10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DFA and Rule Creation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6F8759A-8FAD-6447-B6D5-9C121E0CF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8366" y="821370"/>
            <a:ext cx="1822374" cy="2812795"/>
          </a:xfrm>
          <a:prstGeom prst="rect">
            <a:avLst/>
          </a:prstGeom>
        </p:spPr>
      </p:pic>
      <p:pic>
        <p:nvPicPr>
          <p:cNvPr id="12" name="Picture 11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28D91A3E-6573-4440-9883-6D15435A6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963701" y="2464310"/>
            <a:ext cx="1687291" cy="4060046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51468AFF-DF0B-C74F-BCC1-BDAD419D16AC}"/>
              </a:ext>
            </a:extLst>
          </p:cNvPr>
          <p:cNvSpPr/>
          <p:nvPr/>
        </p:nvSpPr>
        <p:spPr>
          <a:xfrm>
            <a:off x="2437237" y="3198277"/>
            <a:ext cx="484632" cy="616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6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DFA and Rule Creation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6F8759A-8FAD-6447-B6D5-9C121E0CF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68366" y="821370"/>
            <a:ext cx="1822374" cy="2812795"/>
          </a:xfrm>
          <a:prstGeom prst="rect">
            <a:avLst/>
          </a:prstGeom>
        </p:spPr>
      </p:pic>
      <p:pic>
        <p:nvPicPr>
          <p:cNvPr id="12" name="Picture 11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28D91A3E-6573-4440-9883-6D15435A6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963701" y="2464310"/>
            <a:ext cx="1687291" cy="4060046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B206033-BC02-5E47-9BAC-0B15043F00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085059" y="794517"/>
            <a:ext cx="2710756" cy="468887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51468AFF-DF0B-C74F-BCC1-BDAD419D16AC}"/>
              </a:ext>
            </a:extLst>
          </p:cNvPr>
          <p:cNvSpPr/>
          <p:nvPr/>
        </p:nvSpPr>
        <p:spPr>
          <a:xfrm>
            <a:off x="2437237" y="3198277"/>
            <a:ext cx="484632" cy="616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6107057-CE85-D945-8973-0AA34F8EBBB2}"/>
              </a:ext>
            </a:extLst>
          </p:cNvPr>
          <p:cNvSpPr/>
          <p:nvPr/>
        </p:nvSpPr>
        <p:spPr>
          <a:xfrm>
            <a:off x="4977480" y="38430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46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/>
              <a:t>IoT Landscape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169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BA70F535-C7EE-8C42-8652-1F8D0ED87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73405"/>
            <a:ext cx="5531003" cy="3111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A61C22-B2EB-0A48-9307-1DB0F5375764}"/>
              </a:ext>
            </a:extLst>
          </p:cNvPr>
          <p:cNvSpPr txBox="1"/>
          <p:nvPr/>
        </p:nvSpPr>
        <p:spPr>
          <a:xfrm>
            <a:off x="859575" y="1253008"/>
            <a:ext cx="499349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12.3 billion connected IoT devices 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Roughly $160 Billion in IoT enterprise spending​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GB" sz="2400" dirty="0">
                <a:ea typeface="Meiryo"/>
              </a:rPr>
              <a:t>IoT botnet-based DDoS attacks reaching over 1 </a:t>
            </a:r>
            <a:r>
              <a:rPr lang="en-GB" sz="2400" dirty="0" err="1">
                <a:ea typeface="Meiryo"/>
              </a:rPr>
              <a:t>Tbps</a:t>
            </a:r>
            <a:endParaRPr lang="en-GB" sz="2400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GB" sz="2400" dirty="0">
                <a:ea typeface="Meiryo"/>
              </a:rPr>
              <a:t>Hundreds of thousands of compromised devices </a:t>
            </a:r>
          </a:p>
          <a:p>
            <a:pPr marL="285750" lvl="1">
              <a:buFont typeface="Arial" panose="020B0503020204020204" pitchFamily="34" charset="0"/>
              <a:buChar char="•"/>
            </a:pPr>
            <a:r>
              <a:rPr lang="en-GB" sz="2400" dirty="0">
                <a:ea typeface="Meiryo"/>
              </a:rPr>
              <a:t> Above 200K for </a:t>
            </a:r>
            <a:r>
              <a:rPr lang="en-GB" sz="2400" dirty="0" err="1">
                <a:ea typeface="Meiryo"/>
              </a:rPr>
              <a:t>Mirai</a:t>
            </a:r>
            <a:r>
              <a:rPr lang="en-GB" sz="2400" dirty="0">
                <a:ea typeface="Meiryo"/>
              </a:rPr>
              <a:t> botnet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251015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319FD34D-DC1F-7546-8F73-6560E836E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815822" y="-887672"/>
            <a:ext cx="4560355" cy="8633343"/>
          </a:xfrm>
          <a:prstGeom prst="rect">
            <a:avLst/>
          </a:prstGeom>
        </p:spPr>
      </p:pic>
      <p:sp>
        <p:nvSpPr>
          <p:cNvPr id="9" name="Google Shape;113;p11">
            <a:extLst>
              <a:ext uri="{FF2B5EF4-FFF2-40B4-BE49-F238E27FC236}">
                <a16:creationId xmlns:a16="http://schemas.microsoft.com/office/drawing/2014/main" id="{42EE753C-F114-D547-8357-3F5A56A9C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9575" y="462385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PoirIoT</a:t>
            </a:r>
            <a:r>
              <a:rPr lang="en-US" dirty="0"/>
              <a:t> Architecture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208774-3CBE-4141-8067-129CFF4E24F6}"/>
              </a:ext>
            </a:extLst>
          </p:cNvPr>
          <p:cNvSpPr/>
          <p:nvPr/>
        </p:nvSpPr>
        <p:spPr>
          <a:xfrm>
            <a:off x="1298937" y="919252"/>
            <a:ext cx="9822144" cy="19522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E99560-AF47-904D-B42F-B3129AB6F3A3}"/>
              </a:ext>
            </a:extLst>
          </p:cNvPr>
          <p:cNvSpPr/>
          <p:nvPr/>
        </p:nvSpPr>
        <p:spPr>
          <a:xfrm>
            <a:off x="1407453" y="2871546"/>
            <a:ext cx="4560861" cy="283763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F59B8E-4065-4040-9EA6-B14AEE939B8F}"/>
              </a:ext>
            </a:extLst>
          </p:cNvPr>
          <p:cNvSpPr/>
          <p:nvPr/>
        </p:nvSpPr>
        <p:spPr>
          <a:xfrm>
            <a:off x="7058610" y="2878927"/>
            <a:ext cx="4560861" cy="283763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EBC7FF-8E77-5B4A-9A69-F8915728BF5E}"/>
              </a:ext>
            </a:extLst>
          </p:cNvPr>
          <p:cNvSpPr/>
          <p:nvPr/>
        </p:nvSpPr>
        <p:spPr>
          <a:xfrm>
            <a:off x="5968314" y="2885040"/>
            <a:ext cx="1090296" cy="12544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F0B6C-61E7-4847-A535-D37AABC91DA6}"/>
              </a:ext>
            </a:extLst>
          </p:cNvPr>
          <p:cNvSpPr/>
          <p:nvPr/>
        </p:nvSpPr>
        <p:spPr>
          <a:xfrm>
            <a:off x="5968314" y="4758485"/>
            <a:ext cx="1090296" cy="125447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4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PoirIoT</a:t>
            </a:r>
            <a:r>
              <a:rPr lang="en-US" dirty="0"/>
              <a:t> Data Plane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97E0C26C-3B02-AB4B-9A48-0C3EF67F2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12084" y="-2815372"/>
            <a:ext cx="2814044" cy="112371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8AB571-5C7E-7644-9740-42569C53ADA6}"/>
              </a:ext>
            </a:extLst>
          </p:cNvPr>
          <p:cNvSpPr/>
          <p:nvPr/>
        </p:nvSpPr>
        <p:spPr>
          <a:xfrm>
            <a:off x="300524" y="1260912"/>
            <a:ext cx="5321800" cy="2949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FB286-FAF8-C848-BC24-21E62ABEA43D}"/>
              </a:ext>
            </a:extLst>
          </p:cNvPr>
          <p:cNvSpPr/>
          <p:nvPr/>
        </p:nvSpPr>
        <p:spPr>
          <a:xfrm>
            <a:off x="6096000" y="1056069"/>
            <a:ext cx="5441687" cy="3154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CDF1E-6801-CF48-83F3-FE2D1A9845DB}"/>
              </a:ext>
            </a:extLst>
          </p:cNvPr>
          <p:cNvSpPr/>
          <p:nvPr/>
        </p:nvSpPr>
        <p:spPr>
          <a:xfrm>
            <a:off x="3944690" y="3036297"/>
            <a:ext cx="5441687" cy="3154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7A9AE9-77BB-1142-A3DA-26DC2D6213B8}"/>
              </a:ext>
            </a:extLst>
          </p:cNvPr>
          <p:cNvSpPr/>
          <p:nvPr/>
        </p:nvSpPr>
        <p:spPr>
          <a:xfrm>
            <a:off x="4330426" y="-10245"/>
            <a:ext cx="3057472" cy="1792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6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PoirIoT</a:t>
            </a:r>
            <a:r>
              <a:rPr lang="en-US" dirty="0"/>
              <a:t> Data Plane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97E0C26C-3B02-AB4B-9A48-0C3EF67F2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12084" y="-2815372"/>
            <a:ext cx="2814044" cy="112371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7FB286-FAF8-C848-BC24-21E62ABEA43D}"/>
              </a:ext>
            </a:extLst>
          </p:cNvPr>
          <p:cNvSpPr/>
          <p:nvPr/>
        </p:nvSpPr>
        <p:spPr>
          <a:xfrm>
            <a:off x="6186256" y="1056069"/>
            <a:ext cx="5351431" cy="3154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CDF1E-6801-CF48-83F3-FE2D1A9845DB}"/>
              </a:ext>
            </a:extLst>
          </p:cNvPr>
          <p:cNvSpPr/>
          <p:nvPr/>
        </p:nvSpPr>
        <p:spPr>
          <a:xfrm>
            <a:off x="3944690" y="2928551"/>
            <a:ext cx="5441687" cy="3261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7A9AE9-77BB-1142-A3DA-26DC2D6213B8}"/>
              </a:ext>
            </a:extLst>
          </p:cNvPr>
          <p:cNvSpPr/>
          <p:nvPr/>
        </p:nvSpPr>
        <p:spPr>
          <a:xfrm>
            <a:off x="4330426" y="-10245"/>
            <a:ext cx="3057472" cy="1792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62449F-27F3-7647-8322-88A97D79AB12}"/>
              </a:ext>
            </a:extLst>
          </p:cNvPr>
          <p:cNvSpPr/>
          <p:nvPr/>
        </p:nvSpPr>
        <p:spPr>
          <a:xfrm>
            <a:off x="180638" y="1396187"/>
            <a:ext cx="3436958" cy="2722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36C228-E34A-7D49-9E1A-9F21B377855B}"/>
              </a:ext>
            </a:extLst>
          </p:cNvPr>
          <p:cNvSpPr/>
          <p:nvPr/>
        </p:nvSpPr>
        <p:spPr>
          <a:xfrm>
            <a:off x="2616445" y="3188927"/>
            <a:ext cx="3242717" cy="2722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BA264-2B62-7F41-B098-BDAB239585F6}"/>
              </a:ext>
            </a:extLst>
          </p:cNvPr>
          <p:cNvSpPr/>
          <p:nvPr/>
        </p:nvSpPr>
        <p:spPr>
          <a:xfrm>
            <a:off x="3337613" y="975709"/>
            <a:ext cx="1486873" cy="658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6915F-8823-CD4A-86FF-9573A10D2433}"/>
              </a:ext>
            </a:extLst>
          </p:cNvPr>
          <p:cNvSpPr txBox="1"/>
          <p:nvPr/>
        </p:nvSpPr>
        <p:spPr>
          <a:xfrm>
            <a:off x="504225" y="4915679"/>
            <a:ext cx="10736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State and Timer info stored per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Virtual FSM per flow while requiring only a single table</a:t>
            </a:r>
          </a:p>
        </p:txBody>
      </p:sp>
    </p:spTree>
    <p:extLst>
      <p:ext uri="{BB962C8B-B14F-4D97-AF65-F5344CB8AC3E}">
        <p14:creationId xmlns:p14="http://schemas.microsoft.com/office/powerpoint/2010/main" val="308162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PoirIoT</a:t>
            </a:r>
            <a:r>
              <a:rPr lang="en-US" dirty="0"/>
              <a:t> Data Plane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97E0C26C-3B02-AB4B-9A48-0C3EF67F2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12084" y="-2815372"/>
            <a:ext cx="2814044" cy="112371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7FB286-FAF8-C848-BC24-21E62ABEA43D}"/>
              </a:ext>
            </a:extLst>
          </p:cNvPr>
          <p:cNvSpPr/>
          <p:nvPr/>
        </p:nvSpPr>
        <p:spPr>
          <a:xfrm>
            <a:off x="8517987" y="1318381"/>
            <a:ext cx="2963281" cy="327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CDF1E-6801-CF48-83F3-FE2D1A9845DB}"/>
              </a:ext>
            </a:extLst>
          </p:cNvPr>
          <p:cNvSpPr/>
          <p:nvPr/>
        </p:nvSpPr>
        <p:spPr>
          <a:xfrm>
            <a:off x="3944692" y="2949438"/>
            <a:ext cx="3877136" cy="3241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7A9AE9-77BB-1142-A3DA-26DC2D6213B8}"/>
              </a:ext>
            </a:extLst>
          </p:cNvPr>
          <p:cNvSpPr/>
          <p:nvPr/>
        </p:nvSpPr>
        <p:spPr>
          <a:xfrm>
            <a:off x="4330426" y="-10245"/>
            <a:ext cx="3057472" cy="1792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62449F-27F3-7647-8322-88A97D79AB12}"/>
              </a:ext>
            </a:extLst>
          </p:cNvPr>
          <p:cNvSpPr/>
          <p:nvPr/>
        </p:nvSpPr>
        <p:spPr>
          <a:xfrm>
            <a:off x="180638" y="1396187"/>
            <a:ext cx="3436958" cy="2722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36C228-E34A-7D49-9E1A-9F21B377855B}"/>
              </a:ext>
            </a:extLst>
          </p:cNvPr>
          <p:cNvSpPr/>
          <p:nvPr/>
        </p:nvSpPr>
        <p:spPr>
          <a:xfrm>
            <a:off x="2616445" y="3188927"/>
            <a:ext cx="3242717" cy="2722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BA264-2B62-7F41-B098-BDAB239585F6}"/>
              </a:ext>
            </a:extLst>
          </p:cNvPr>
          <p:cNvSpPr/>
          <p:nvPr/>
        </p:nvSpPr>
        <p:spPr>
          <a:xfrm>
            <a:off x="3337613" y="975709"/>
            <a:ext cx="1486873" cy="658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6915F-8823-CD4A-86FF-9573A10D2433}"/>
              </a:ext>
            </a:extLst>
          </p:cNvPr>
          <p:cNvSpPr txBox="1"/>
          <p:nvPr/>
        </p:nvSpPr>
        <p:spPr>
          <a:xfrm>
            <a:off x="504225" y="4915679"/>
            <a:ext cx="10736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State and Timer info stored per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Virtual FSM per flow while requiring only a single 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36D7FB-F4BE-3148-AE55-47095F426E7E}"/>
              </a:ext>
            </a:extLst>
          </p:cNvPr>
          <p:cNvSpPr/>
          <p:nvPr/>
        </p:nvSpPr>
        <p:spPr>
          <a:xfrm>
            <a:off x="6190735" y="523021"/>
            <a:ext cx="1790417" cy="182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A7F3C-3BA2-6B40-BDED-46DE6D7AF97B}"/>
              </a:ext>
            </a:extLst>
          </p:cNvPr>
          <p:cNvSpPr/>
          <p:nvPr/>
        </p:nvSpPr>
        <p:spPr>
          <a:xfrm>
            <a:off x="6732051" y="1051303"/>
            <a:ext cx="929137" cy="1412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80358B-EB05-CC49-8288-065633CB3EFC}"/>
              </a:ext>
            </a:extLst>
          </p:cNvPr>
          <p:cNvSpPr/>
          <p:nvPr/>
        </p:nvSpPr>
        <p:spPr>
          <a:xfrm>
            <a:off x="7935713" y="1077511"/>
            <a:ext cx="896624" cy="113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39B09-2A5A-CF4A-826B-4872F38C390F}"/>
              </a:ext>
            </a:extLst>
          </p:cNvPr>
          <p:cNvSpPr/>
          <p:nvPr/>
        </p:nvSpPr>
        <p:spPr>
          <a:xfrm>
            <a:off x="7712967" y="3623570"/>
            <a:ext cx="896624" cy="113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1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PoirIoT</a:t>
            </a:r>
            <a:r>
              <a:rPr lang="en-US" dirty="0"/>
              <a:t> Data Plane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97E0C26C-3B02-AB4B-9A48-0C3EF67F2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12084" y="-2815372"/>
            <a:ext cx="2814044" cy="112371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7FB286-FAF8-C848-BC24-21E62ABEA43D}"/>
              </a:ext>
            </a:extLst>
          </p:cNvPr>
          <p:cNvSpPr/>
          <p:nvPr/>
        </p:nvSpPr>
        <p:spPr>
          <a:xfrm>
            <a:off x="8517987" y="1318381"/>
            <a:ext cx="2963281" cy="327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CDF1E-6801-CF48-83F3-FE2D1A9845DB}"/>
              </a:ext>
            </a:extLst>
          </p:cNvPr>
          <p:cNvSpPr/>
          <p:nvPr/>
        </p:nvSpPr>
        <p:spPr>
          <a:xfrm>
            <a:off x="4271786" y="3429001"/>
            <a:ext cx="4607817" cy="2745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7A9AE9-77BB-1142-A3DA-26DC2D6213B8}"/>
              </a:ext>
            </a:extLst>
          </p:cNvPr>
          <p:cNvSpPr/>
          <p:nvPr/>
        </p:nvSpPr>
        <p:spPr>
          <a:xfrm>
            <a:off x="4330426" y="-10245"/>
            <a:ext cx="3057472" cy="1792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62449F-27F3-7647-8322-88A97D79AB12}"/>
              </a:ext>
            </a:extLst>
          </p:cNvPr>
          <p:cNvSpPr/>
          <p:nvPr/>
        </p:nvSpPr>
        <p:spPr>
          <a:xfrm>
            <a:off x="242022" y="1396842"/>
            <a:ext cx="2161282" cy="2722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36C228-E34A-7D49-9E1A-9F21B377855B}"/>
              </a:ext>
            </a:extLst>
          </p:cNvPr>
          <p:cNvSpPr/>
          <p:nvPr/>
        </p:nvSpPr>
        <p:spPr>
          <a:xfrm>
            <a:off x="2286001" y="3494621"/>
            <a:ext cx="3573162" cy="2417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BA264-2B62-7F41-B098-BDAB239585F6}"/>
              </a:ext>
            </a:extLst>
          </p:cNvPr>
          <p:cNvSpPr/>
          <p:nvPr/>
        </p:nvSpPr>
        <p:spPr>
          <a:xfrm flipH="1">
            <a:off x="2026665" y="975709"/>
            <a:ext cx="2471193" cy="658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6915F-8823-CD4A-86FF-9573A10D2433}"/>
              </a:ext>
            </a:extLst>
          </p:cNvPr>
          <p:cNvSpPr txBox="1"/>
          <p:nvPr/>
        </p:nvSpPr>
        <p:spPr>
          <a:xfrm>
            <a:off x="504225" y="4915679"/>
            <a:ext cx="10736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Length filter prevents resource allocation to flows with no packets of interest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36D7FB-F4BE-3148-AE55-47095F426E7E}"/>
              </a:ext>
            </a:extLst>
          </p:cNvPr>
          <p:cNvSpPr/>
          <p:nvPr/>
        </p:nvSpPr>
        <p:spPr>
          <a:xfrm>
            <a:off x="6169997" y="523021"/>
            <a:ext cx="1811155" cy="182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A7F3C-3BA2-6B40-BDED-46DE6D7AF97B}"/>
              </a:ext>
            </a:extLst>
          </p:cNvPr>
          <p:cNvSpPr/>
          <p:nvPr/>
        </p:nvSpPr>
        <p:spPr>
          <a:xfrm>
            <a:off x="6732051" y="1051303"/>
            <a:ext cx="929137" cy="1412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80358B-EB05-CC49-8288-065633CB3EFC}"/>
              </a:ext>
            </a:extLst>
          </p:cNvPr>
          <p:cNvSpPr/>
          <p:nvPr/>
        </p:nvSpPr>
        <p:spPr>
          <a:xfrm>
            <a:off x="7935713" y="1077511"/>
            <a:ext cx="896624" cy="113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739B09-2A5A-CF4A-826B-4872F38C390F}"/>
              </a:ext>
            </a:extLst>
          </p:cNvPr>
          <p:cNvSpPr/>
          <p:nvPr/>
        </p:nvSpPr>
        <p:spPr>
          <a:xfrm>
            <a:off x="7712967" y="3623570"/>
            <a:ext cx="896624" cy="1132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06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PoirIoT</a:t>
            </a:r>
            <a:r>
              <a:rPr lang="en-US" dirty="0"/>
              <a:t> Data Plane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97E0C26C-3B02-AB4B-9A48-0C3EF67F2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12084" y="-2815372"/>
            <a:ext cx="2814044" cy="112371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2CD0C5-E125-BB48-BED3-4A2C6AE62489}"/>
              </a:ext>
            </a:extLst>
          </p:cNvPr>
          <p:cNvSpPr txBox="1"/>
          <p:nvPr/>
        </p:nvSpPr>
        <p:spPr>
          <a:xfrm>
            <a:off x="504225" y="4685624"/>
            <a:ext cx="10736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Resubmit used instead of recirculation to update information without costs of engaging traffic manager</a:t>
            </a:r>
          </a:p>
        </p:txBody>
      </p:sp>
    </p:spTree>
    <p:extLst>
      <p:ext uri="{BB962C8B-B14F-4D97-AF65-F5344CB8AC3E}">
        <p14:creationId xmlns:p14="http://schemas.microsoft.com/office/powerpoint/2010/main" val="307913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Evaluation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69AE25-5CC2-0A42-8F81-BBADEEFEE045}"/>
              </a:ext>
            </a:extLst>
          </p:cNvPr>
          <p:cNvSpPr txBox="1"/>
          <p:nvPr/>
        </p:nvSpPr>
        <p:spPr>
          <a:xfrm>
            <a:off x="1206584" y="1352919"/>
            <a:ext cx="617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PoirIoT</a:t>
            </a:r>
            <a:r>
              <a:rPr lang="en-US" sz="2400" dirty="0"/>
              <a:t> implemented on Wedge 100BF-32X with Tofino ASIC</a:t>
            </a:r>
          </a:p>
          <a:p>
            <a:endParaRPr lang="en-US" sz="2400" dirty="0"/>
          </a:p>
          <a:p>
            <a:r>
              <a:rPr lang="en-US" sz="2400" dirty="0"/>
              <a:t>Code Available (https://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PINetDalhousie</a:t>
            </a:r>
            <a:r>
              <a:rPr lang="en-US" sz="2400" dirty="0"/>
              <a:t>/</a:t>
            </a:r>
            <a:r>
              <a:rPr lang="en-US" sz="2400" dirty="0" err="1"/>
              <a:t>poiriot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IoT traffic from publicly available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14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~30 Signatures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More results/details in Paper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4BE3DE20-A448-714F-A593-591081623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0577" y="1723904"/>
            <a:ext cx="3410191" cy="341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09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Device Detection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A081-F485-9C46-ACC2-EEF4B87C3AEA}"/>
              </a:ext>
            </a:extLst>
          </p:cNvPr>
          <p:cNvSpPr txBox="1"/>
          <p:nvPr/>
        </p:nvSpPr>
        <p:spPr>
          <a:xfrm>
            <a:off x="423047" y="4974261"/>
            <a:ext cx="10736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Detect all 14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Timeouts needs to be sufficiently long to allow for RTT and longer signatures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2CAC2E8-4747-B643-A6A1-314A77760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47" y="1212352"/>
            <a:ext cx="5330283" cy="31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34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Device Detection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A081-F485-9C46-ACC2-EEF4B87C3AEA}"/>
              </a:ext>
            </a:extLst>
          </p:cNvPr>
          <p:cNvSpPr txBox="1"/>
          <p:nvPr/>
        </p:nvSpPr>
        <p:spPr>
          <a:xfrm>
            <a:off x="423047" y="4974261"/>
            <a:ext cx="10736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Detect all 14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Timeouts needs to be sufficiently long to allow for RTT and longer signatures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2CAC2E8-4747-B643-A6A1-314A77760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47" y="1212352"/>
            <a:ext cx="5330283" cy="31981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B159C7-0BB8-444C-92D6-1A9889BD0851}"/>
              </a:ext>
            </a:extLst>
          </p:cNvPr>
          <p:cNvCxnSpPr>
            <a:cxnSpLocks/>
          </p:cNvCxnSpPr>
          <p:nvPr/>
        </p:nvCxnSpPr>
        <p:spPr>
          <a:xfrm flipV="1">
            <a:off x="4831492" y="1682844"/>
            <a:ext cx="186612" cy="776151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357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Device Detection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C0CE553-C969-3A47-8915-32B06AFD7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319" y="1215377"/>
            <a:ext cx="5773838" cy="3464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A081-F485-9C46-ACC2-EEF4B87C3AEA}"/>
              </a:ext>
            </a:extLst>
          </p:cNvPr>
          <p:cNvSpPr txBox="1"/>
          <p:nvPr/>
        </p:nvSpPr>
        <p:spPr>
          <a:xfrm>
            <a:off x="423047" y="4974261"/>
            <a:ext cx="10736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types of synthetic signatures: uniformly sampled or derived from existing signature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Detection accuracy remains high (80%+) with hundreds of additional signatures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2CAC2E8-4747-B643-A6A1-314A77760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47" y="1212352"/>
            <a:ext cx="5330283" cy="31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1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/>
              <a:t>IoT Fingerprinting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169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ound black and white light">
            <a:extLst>
              <a:ext uri="{FF2B5EF4-FFF2-40B4-BE49-F238E27FC236}">
                <a16:creationId xmlns:a16="http://schemas.microsoft.com/office/drawing/2014/main" id="{1F10B2AF-2182-694B-96DC-0311C73B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23" y="1806995"/>
            <a:ext cx="4863762" cy="324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AD3E69-38A0-CF46-AD10-A887ADFBC0C3}"/>
              </a:ext>
            </a:extLst>
          </p:cNvPr>
          <p:cNvSpPr txBox="1"/>
          <p:nvPr/>
        </p:nvSpPr>
        <p:spPr>
          <a:xfrm>
            <a:off x="859575" y="1702328"/>
            <a:ext cx="48637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Meiryo"/>
              </a:rPr>
              <a:t>Critical task for network administrators to</a:t>
            </a:r>
          </a:p>
          <a:p>
            <a:pPr marL="285750" lvl="2" indent="-285750">
              <a:buFont typeface="Arial" panose="020B0503020204020204" pitchFamily="34" charset="0"/>
              <a:buChar char="•"/>
            </a:pPr>
            <a:r>
              <a:rPr lang="en-US" sz="2800" dirty="0">
                <a:ea typeface="Meiryo"/>
              </a:rPr>
              <a:t>Check for known vulnerabilities</a:t>
            </a:r>
          </a:p>
          <a:p>
            <a:pPr marL="285750" lvl="2" indent="-285750">
              <a:buFont typeface="Arial" panose="020B0503020204020204" pitchFamily="34" charset="0"/>
              <a:buChar char="•"/>
            </a:pPr>
            <a:r>
              <a:rPr lang="en-US" sz="2800" dirty="0">
                <a:ea typeface="Meiryo"/>
              </a:rPr>
              <a:t>Set access/firewall rules</a:t>
            </a:r>
          </a:p>
          <a:p>
            <a:pPr marL="285750" lvl="2" indent="-285750">
              <a:buFont typeface="Arial" panose="020B0503020204020204" pitchFamily="34" charset="0"/>
              <a:buChar char="•"/>
            </a:pPr>
            <a:r>
              <a:rPr lang="en-US" sz="2800" dirty="0">
                <a:ea typeface="Meiryo"/>
              </a:rPr>
              <a:t>Configure intrusion detection systems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0333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Device Detection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C0CE553-C969-3A47-8915-32B06AFD7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319" y="1215377"/>
            <a:ext cx="5773838" cy="3464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A081-F485-9C46-ACC2-EEF4B87C3AEA}"/>
              </a:ext>
            </a:extLst>
          </p:cNvPr>
          <p:cNvSpPr txBox="1"/>
          <p:nvPr/>
        </p:nvSpPr>
        <p:spPr>
          <a:xfrm>
            <a:off x="423047" y="4974261"/>
            <a:ext cx="10736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types of synthetic signatures: uniformly sampled or derived from existing signature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Detection accuracy remains high (80%+) with hundreds of additional signatures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2CAC2E8-4747-B643-A6A1-314A77760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47" y="1212352"/>
            <a:ext cx="5330283" cy="31981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B159C7-0BB8-444C-92D6-1A9889BD0851}"/>
              </a:ext>
            </a:extLst>
          </p:cNvPr>
          <p:cNvCxnSpPr>
            <a:cxnSpLocks/>
          </p:cNvCxnSpPr>
          <p:nvPr/>
        </p:nvCxnSpPr>
        <p:spPr>
          <a:xfrm>
            <a:off x="10509813" y="1586250"/>
            <a:ext cx="730955" cy="29876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119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Scalability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A081-F485-9C46-ACC2-EEF4B87C3AEA}"/>
              </a:ext>
            </a:extLst>
          </p:cNvPr>
          <p:cNvSpPr txBox="1"/>
          <p:nvPr/>
        </p:nvSpPr>
        <p:spPr>
          <a:xfrm>
            <a:off x="423047" y="4974261"/>
            <a:ext cx="10736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Switch memory supports 200,000 signatures or 400,000 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WIDE Trace shows flows the have a packet length matching one of our initial lengths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E702015-69B8-8146-805D-4C8DBDEE3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575" y="1240230"/>
            <a:ext cx="4572000" cy="27432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68DDDFF-9645-9D4A-9609-F0417557A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534" y="1240230"/>
            <a:ext cx="457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Scalability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A081-F485-9C46-ACC2-EEF4B87C3AEA}"/>
              </a:ext>
            </a:extLst>
          </p:cNvPr>
          <p:cNvSpPr txBox="1"/>
          <p:nvPr/>
        </p:nvSpPr>
        <p:spPr>
          <a:xfrm>
            <a:off x="423047" y="4974261"/>
            <a:ext cx="10736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Switch memory supports 200,000 signatures or 400,000 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WIDE Trace shows flows the have a packet length matching one of our initial lengths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E702015-69B8-8146-805D-4C8DBDEE3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575" y="1240230"/>
            <a:ext cx="4572000" cy="27432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68DDDFF-9645-9D4A-9609-F0417557A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534" y="1240230"/>
            <a:ext cx="4572000" cy="2743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B0237F-4F84-EA44-8AD0-69F6B12F7B10}"/>
              </a:ext>
            </a:extLst>
          </p:cNvPr>
          <p:cNvSpPr/>
          <p:nvPr/>
        </p:nvSpPr>
        <p:spPr>
          <a:xfrm>
            <a:off x="8246962" y="2419108"/>
            <a:ext cx="376178" cy="7234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99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Resource Consumption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A081-F485-9C46-ACC2-EEF4B87C3AEA}"/>
              </a:ext>
            </a:extLst>
          </p:cNvPr>
          <p:cNvSpPr txBox="1"/>
          <p:nvPr/>
        </p:nvSpPr>
        <p:spPr>
          <a:xfrm>
            <a:off x="1499481" y="4897145"/>
            <a:ext cx="10736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Application takes minimal amounts of switch resources (No TCAM at 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SRAM most consumed resource (stateful information + table entries)</a:t>
            </a:r>
          </a:p>
          <a:p>
            <a:endParaRPr lang="en-US" sz="20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3C6EAA6-6E0C-5744-B9DD-8E523394A7E6}"/>
              </a:ext>
            </a:extLst>
          </p:cNvPr>
          <p:cNvGraphicFramePr>
            <a:graphicFrameLocks noGrp="1"/>
          </p:cNvGraphicFramePr>
          <p:nvPr/>
        </p:nvGraphicFramePr>
        <p:xfrm>
          <a:off x="1727318" y="160691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538599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07694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6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Match Crossbar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34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10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VLIW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76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Hash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848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768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Resource Consumption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A081-F485-9C46-ACC2-EEF4B87C3AEA}"/>
              </a:ext>
            </a:extLst>
          </p:cNvPr>
          <p:cNvSpPr txBox="1"/>
          <p:nvPr/>
        </p:nvSpPr>
        <p:spPr>
          <a:xfrm>
            <a:off x="1499481" y="4897145"/>
            <a:ext cx="10736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Application takes minimal amounts of switch resources (No TCAM at 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SRAM most consumed resource (stateful information + table entries)</a:t>
            </a:r>
          </a:p>
          <a:p>
            <a:endParaRPr lang="en-US" sz="20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3C6EAA6-6E0C-5744-B9DD-8E523394A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447953"/>
              </p:ext>
            </p:extLst>
          </p:nvPr>
        </p:nvGraphicFramePr>
        <p:xfrm>
          <a:off x="1727318" y="160691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538599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07694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6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Match Crossbar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34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10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VLIW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76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Hash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84811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F7B6C8F-6025-BF47-8A05-8A9DA6F49035}"/>
              </a:ext>
            </a:extLst>
          </p:cNvPr>
          <p:cNvSpPr/>
          <p:nvPr/>
        </p:nvSpPr>
        <p:spPr>
          <a:xfrm>
            <a:off x="1817225" y="2754775"/>
            <a:ext cx="4641448" cy="20974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84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Resource Consumption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A081-F485-9C46-ACC2-EEF4B87C3AEA}"/>
              </a:ext>
            </a:extLst>
          </p:cNvPr>
          <p:cNvSpPr txBox="1"/>
          <p:nvPr/>
        </p:nvSpPr>
        <p:spPr>
          <a:xfrm>
            <a:off x="1499481" y="4897145"/>
            <a:ext cx="10736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Application takes minimal amounts of switch resources (No TCAM at 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SRAM most consumed resource (stateful information + table entries)</a:t>
            </a:r>
          </a:p>
          <a:p>
            <a:endParaRPr lang="en-US" sz="20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3C6EAA6-6E0C-5744-B9DD-8E523394A7E6}"/>
              </a:ext>
            </a:extLst>
          </p:cNvPr>
          <p:cNvGraphicFramePr>
            <a:graphicFrameLocks noGrp="1"/>
          </p:cNvGraphicFramePr>
          <p:nvPr/>
        </p:nvGraphicFramePr>
        <p:xfrm>
          <a:off x="1727318" y="160691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538599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07694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6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Match Crossbar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34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10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VLIW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76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Hash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84811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F7B6C8F-6025-BF47-8A05-8A9DA6F49035}"/>
              </a:ext>
            </a:extLst>
          </p:cNvPr>
          <p:cNvSpPr/>
          <p:nvPr/>
        </p:nvSpPr>
        <p:spPr>
          <a:xfrm>
            <a:off x="1727318" y="2395960"/>
            <a:ext cx="4641448" cy="20974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06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A081-F485-9C46-ACC2-EEF4B87C3AEA}"/>
              </a:ext>
            </a:extLst>
          </p:cNvPr>
          <p:cNvSpPr txBox="1"/>
          <p:nvPr/>
        </p:nvSpPr>
        <p:spPr>
          <a:xfrm>
            <a:off x="1206584" y="1397165"/>
            <a:ext cx="91791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State of the art fingerprinting solutions face challenges (volume and granularity) at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PoirIoT</a:t>
            </a:r>
            <a:r>
              <a:rPr lang="en-US" sz="2400" dirty="0"/>
              <a:t> brings fingerprinting to data plane offering: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 consists of two components controller + switch data plane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 detects 100% of devices in a publicly available data set while using minimal switch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3DF8A-406B-E342-A0EB-89714BDD166E}"/>
              </a:ext>
            </a:extLst>
          </p:cNvPr>
          <p:cNvSpPr txBox="1"/>
          <p:nvPr/>
        </p:nvSpPr>
        <p:spPr>
          <a:xfrm>
            <a:off x="2020240" y="2560257"/>
            <a:ext cx="341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High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Packet level granularity</a:t>
            </a:r>
          </a:p>
        </p:txBody>
      </p:sp>
    </p:spTree>
    <p:extLst>
      <p:ext uri="{BB962C8B-B14F-4D97-AF65-F5344CB8AC3E}">
        <p14:creationId xmlns:p14="http://schemas.microsoft.com/office/powerpoint/2010/main" val="1521882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15A0B-31DD-354B-BD16-2F1E70E735F1}"/>
              </a:ext>
            </a:extLst>
          </p:cNvPr>
          <p:cNvSpPr txBox="1"/>
          <p:nvPr/>
        </p:nvSpPr>
        <p:spPr>
          <a:xfrm>
            <a:off x="1418625" y="2305615"/>
            <a:ext cx="6527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Questions?</a:t>
            </a:r>
          </a:p>
          <a:p>
            <a:endParaRPr lang="en-US" sz="2800" dirty="0"/>
          </a:p>
          <a:p>
            <a:r>
              <a:rPr lang="en-US" sz="1600" dirty="0"/>
              <a:t>Carson Kuzniar</a:t>
            </a:r>
          </a:p>
          <a:p>
            <a:r>
              <a:rPr lang="en-US" sz="1600" dirty="0" err="1"/>
              <a:t>carson.kuzniar@dal.ca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8159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23D94-69F6-AF43-9278-D1DA579DCB1F}"/>
              </a:ext>
            </a:extLst>
          </p:cNvPr>
          <p:cNvSpPr txBox="1"/>
          <p:nvPr/>
        </p:nvSpPr>
        <p:spPr>
          <a:xfrm>
            <a:off x="916713" y="1307939"/>
            <a:ext cx="10358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CA" dirty="0"/>
              <a:t>A. </a:t>
            </a:r>
            <a:r>
              <a:rPr lang="en-CA" dirty="0" err="1"/>
              <a:t>Acar</a:t>
            </a:r>
            <a:r>
              <a:rPr lang="en-CA" dirty="0"/>
              <a:t>, H. </a:t>
            </a:r>
            <a:r>
              <a:rPr lang="en-CA" dirty="0" err="1"/>
              <a:t>Fereidooni</a:t>
            </a:r>
            <a:r>
              <a:rPr lang="en-CA" dirty="0"/>
              <a:t>, T. </a:t>
            </a:r>
            <a:r>
              <a:rPr lang="en-CA" dirty="0" err="1"/>
              <a:t>Abera</a:t>
            </a:r>
            <a:r>
              <a:rPr lang="en-CA" dirty="0"/>
              <a:t>, A. K. </a:t>
            </a:r>
            <a:r>
              <a:rPr lang="en-CA" dirty="0" err="1"/>
              <a:t>Sikder</a:t>
            </a:r>
            <a:r>
              <a:rPr lang="en-CA" dirty="0"/>
              <a:t>, M. Miettinen,</a:t>
            </a:r>
            <a:br>
              <a:rPr lang="en-CA" dirty="0"/>
            </a:br>
            <a:r>
              <a:rPr lang="en-CA" dirty="0"/>
              <a:t>H. Aksu, M. Conti, A.-R. Sadeghi, and S. </a:t>
            </a:r>
            <a:r>
              <a:rPr lang="en-CA" dirty="0" err="1"/>
              <a:t>Uluagac</a:t>
            </a:r>
            <a:r>
              <a:rPr lang="en-CA" dirty="0"/>
              <a:t>, “Peek-a-boo:</a:t>
            </a:r>
            <a:br>
              <a:rPr lang="en-CA" dirty="0"/>
            </a:br>
            <a:r>
              <a:rPr lang="en-CA" dirty="0"/>
              <a:t>I see your smart home activities, even encrypted!” in Proceedings</a:t>
            </a:r>
            <a:br>
              <a:rPr lang="en-CA" dirty="0"/>
            </a:br>
            <a:r>
              <a:rPr lang="en-CA" dirty="0"/>
              <a:t>of the 13th ACM Conference on Security and Privacy in Wireless and</a:t>
            </a:r>
            <a:br>
              <a:rPr lang="en-CA" dirty="0"/>
            </a:br>
            <a:r>
              <a:rPr lang="en-CA" dirty="0"/>
              <a:t>Mobile Networks, ser. </a:t>
            </a:r>
            <a:r>
              <a:rPr lang="en-CA" dirty="0" err="1"/>
              <a:t>WiSec</a:t>
            </a:r>
            <a:r>
              <a:rPr lang="en-CA" dirty="0"/>
              <a:t> ’20, 2020, p. 207–218.</a:t>
            </a:r>
          </a:p>
          <a:p>
            <a:pPr marL="228600" indent="-228600">
              <a:buFont typeface="Arial"/>
              <a:buAutoNum type="arabicPeriod"/>
            </a:pPr>
            <a:r>
              <a:rPr lang="en-US" dirty="0"/>
              <a:t>Y. </a:t>
            </a:r>
            <a:r>
              <a:rPr lang="en-US" dirty="0" err="1"/>
              <a:t>Afek</a:t>
            </a:r>
            <a:r>
              <a:rPr lang="en-US" dirty="0"/>
              <a:t>, A. </a:t>
            </a:r>
            <a:r>
              <a:rPr lang="en-US" dirty="0" err="1"/>
              <a:t>Bremler</a:t>
            </a:r>
            <a:r>
              <a:rPr lang="en-US" dirty="0"/>
              <a:t>-Barr, D. Hay, R. Goldschmidt, L. </a:t>
            </a:r>
            <a:r>
              <a:rPr lang="en-US" dirty="0" err="1"/>
              <a:t>Shafir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G. Avraham, and A. Shalev, “</a:t>
            </a:r>
            <a:r>
              <a:rPr lang="en-US" dirty="0" err="1"/>
              <a:t>Nfv</a:t>
            </a:r>
            <a:r>
              <a:rPr lang="en-US" dirty="0"/>
              <a:t>-based </a:t>
            </a:r>
            <a:r>
              <a:rPr lang="en-US" dirty="0" err="1"/>
              <a:t>iot</a:t>
            </a:r>
            <a:r>
              <a:rPr lang="en-US" dirty="0"/>
              <a:t> security for home</a:t>
            </a:r>
            <a:br>
              <a:rPr lang="en-US" dirty="0"/>
            </a:br>
            <a:r>
              <a:rPr lang="en-US" dirty="0"/>
              <a:t>networks using mud,” in NOMS 2020 - 2020 IEEE/IFIP Network</a:t>
            </a:r>
            <a:br>
              <a:rPr lang="en-US" dirty="0"/>
            </a:br>
            <a:r>
              <a:rPr lang="en-US" dirty="0"/>
              <a:t>Operations and Management Symposium, 2020, pp. 1–9</a:t>
            </a:r>
          </a:p>
          <a:p>
            <a:pPr marL="228600" indent="-228600">
              <a:buFont typeface="Arial"/>
              <a:buAutoNum type="arabicPeriod"/>
            </a:pPr>
            <a:r>
              <a:rPr lang="en-US" dirty="0"/>
              <a:t>R. </a:t>
            </a:r>
            <a:r>
              <a:rPr lang="en-US" dirty="0" err="1"/>
              <a:t>Trimananda</a:t>
            </a:r>
            <a:r>
              <a:rPr lang="en-US" dirty="0"/>
              <a:t>, J. </a:t>
            </a:r>
            <a:r>
              <a:rPr lang="en-US" dirty="0" err="1"/>
              <a:t>Varmarken</a:t>
            </a:r>
            <a:r>
              <a:rPr lang="en-US" dirty="0"/>
              <a:t>, A. </a:t>
            </a:r>
            <a:r>
              <a:rPr lang="en-US" dirty="0" err="1"/>
              <a:t>Markopoulou</a:t>
            </a:r>
            <a:r>
              <a:rPr lang="en-US" dirty="0"/>
              <a:t>, and B. </a:t>
            </a:r>
            <a:r>
              <a:rPr lang="en-US" dirty="0" err="1"/>
              <a:t>Demsky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“Packet-Level Signatures for Smart Home Devices,” Proceedings of</a:t>
            </a:r>
            <a:br>
              <a:rPr lang="en-US" dirty="0"/>
            </a:br>
            <a:r>
              <a:rPr lang="en-US" dirty="0"/>
              <a:t>the 2020 Network and Distributed System Security (NDSS) </a:t>
            </a:r>
            <a:r>
              <a:rPr lang="en-US" dirty="0" err="1"/>
              <a:t>Sympo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sium</a:t>
            </a:r>
            <a:r>
              <a:rPr lang="en-US" dirty="0"/>
              <a:t>, February 2020.</a:t>
            </a:r>
          </a:p>
          <a:p>
            <a:pPr marL="228600" indent="-228600">
              <a:buFont typeface="Arial"/>
              <a:buAutoNum type="arabicPeriod"/>
            </a:pPr>
            <a:r>
              <a:rPr lang="en-US" dirty="0"/>
              <a:t>C. Duan, S. Zhang, J. Yang, Z. Wang, Y. Yang, and J. Li, “Pin-</a:t>
            </a:r>
            <a:br>
              <a:rPr lang="en-US" dirty="0"/>
            </a:br>
            <a:r>
              <a:rPr lang="en-US" dirty="0"/>
              <a:t>ball: Universal and robust signature extraction for smart home</a:t>
            </a:r>
            <a:br>
              <a:rPr lang="en-US" dirty="0"/>
            </a:br>
            <a:r>
              <a:rPr lang="en-US" dirty="0"/>
              <a:t>devices,” in 2021 IFIP/IEEE International Symposium on Integrated</a:t>
            </a:r>
            <a:br>
              <a:rPr lang="en-US" dirty="0"/>
            </a:br>
            <a:r>
              <a:rPr lang="en-US" dirty="0"/>
              <a:t>Network Management (IM), 2021, pp. 1–9.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76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Server Vs Switch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BE5CE7E-48A3-304E-975D-26886AB73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8425" y="1408639"/>
            <a:ext cx="6734537" cy="4040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4C690-87A5-9D4E-A9D9-CB1BB91657B4}"/>
              </a:ext>
            </a:extLst>
          </p:cNvPr>
          <p:cNvSpPr txBox="1"/>
          <p:nvPr/>
        </p:nvSpPr>
        <p:spPr>
          <a:xfrm>
            <a:off x="996150" y="1905506"/>
            <a:ext cx="35642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Server drops packets at high rates and misses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Switch operates at line rate so no degradation as rates increase</a:t>
            </a:r>
          </a:p>
        </p:txBody>
      </p:sp>
    </p:spTree>
    <p:extLst>
      <p:ext uri="{BB962C8B-B14F-4D97-AF65-F5344CB8AC3E}">
        <p14:creationId xmlns:p14="http://schemas.microsoft.com/office/powerpoint/2010/main" val="151400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/>
              <a:t>State of the Art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169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45D7B-7C08-EF4B-9BDC-0450052819F0}"/>
              </a:ext>
            </a:extLst>
          </p:cNvPr>
          <p:cNvSpPr txBox="1"/>
          <p:nvPr/>
        </p:nvSpPr>
        <p:spPr>
          <a:xfrm>
            <a:off x="1206583" y="1452623"/>
            <a:ext cx="102036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Machine Learning (WiSec’20)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Labeled Traffic from Manufacture/User</a:t>
            </a:r>
            <a:r>
              <a:rPr lang="en-US" sz="1000" dirty="0"/>
              <a:t> </a:t>
            </a:r>
            <a:r>
              <a:rPr lang="en-US" sz="2800" dirty="0"/>
              <a:t>(NOMS’20)</a:t>
            </a:r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Length and direction-based signatures (NDSS’20, IM’21)</a:t>
            </a:r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Solutions face obstacles at scale or with network wide view</a:t>
            </a:r>
          </a:p>
          <a:p>
            <a:r>
              <a:rPr lang="en-US" sz="2800" dirty="0"/>
              <a:t>Require mirroring traffic to dedicated hardware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634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Event Detection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8" y="6490233"/>
            <a:ext cx="324389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847A67B-8AC7-1245-B05D-0E002C2B2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314" y="1164487"/>
            <a:ext cx="5198843" cy="311930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C72512A-F72D-7340-9FAE-4EBCB273D5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979" y="1111208"/>
            <a:ext cx="5376441" cy="3225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4600B-BBA5-1B4F-86B6-F88E43360381}"/>
              </a:ext>
            </a:extLst>
          </p:cNvPr>
          <p:cNvSpPr/>
          <p:nvPr/>
        </p:nvSpPr>
        <p:spPr>
          <a:xfrm>
            <a:off x="859575" y="4723051"/>
            <a:ext cx="10705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Event accuracy starts to decrease at longer timeouts because of a lack of resets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Event detection more granular so suffers more as signatures are added</a:t>
            </a:r>
          </a:p>
        </p:txBody>
      </p:sp>
    </p:spTree>
    <p:extLst>
      <p:ext uri="{BB962C8B-B14F-4D97-AF65-F5344CB8AC3E}">
        <p14:creationId xmlns:p14="http://schemas.microsoft.com/office/powerpoint/2010/main" val="144886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/>
              <a:t>Device Signatures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169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45D7B-7C08-EF4B-9BDC-0450052819F0}"/>
              </a:ext>
            </a:extLst>
          </p:cNvPr>
          <p:cNvSpPr txBox="1"/>
          <p:nvPr/>
        </p:nvSpPr>
        <p:spPr>
          <a:xfrm>
            <a:off x="859574" y="1471959"/>
            <a:ext cx="38112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packet length and direction to create signatures for events (e.g., On/Off)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Reliably fingerprint devices using these signatures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A48864E-B443-F14A-9E03-27C7FDF5C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08" y="1164024"/>
            <a:ext cx="6696176" cy="47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CB6C3A-BA03-2A4E-BC26-89CFD160730D}"/>
              </a:ext>
            </a:extLst>
          </p:cNvPr>
          <p:cNvSpPr/>
          <p:nvPr/>
        </p:nvSpPr>
        <p:spPr>
          <a:xfrm>
            <a:off x="285316" y="565978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800" dirty="0">
                <a:latin typeface="Arial" panose="020B0604020202020204" pitchFamily="34" charset="0"/>
              </a:rPr>
              <a:t>R. </a:t>
            </a:r>
            <a:r>
              <a:rPr lang="en-CA" sz="800" dirty="0" err="1">
                <a:latin typeface="Arial" panose="020B0604020202020204" pitchFamily="34" charset="0"/>
              </a:rPr>
              <a:t>Trimananda</a:t>
            </a:r>
            <a:r>
              <a:rPr lang="en-CA" sz="800" dirty="0">
                <a:latin typeface="Arial" panose="020B0604020202020204" pitchFamily="34" charset="0"/>
              </a:rPr>
              <a:t>, J. </a:t>
            </a:r>
            <a:r>
              <a:rPr lang="en-CA" sz="800" dirty="0" err="1">
                <a:latin typeface="Arial" panose="020B0604020202020204" pitchFamily="34" charset="0"/>
              </a:rPr>
              <a:t>Varmarken</a:t>
            </a:r>
            <a:r>
              <a:rPr lang="en-CA" sz="800" dirty="0">
                <a:latin typeface="Arial" panose="020B0604020202020204" pitchFamily="34" charset="0"/>
              </a:rPr>
              <a:t>, A. </a:t>
            </a:r>
            <a:r>
              <a:rPr lang="en-CA" sz="800" dirty="0" err="1">
                <a:latin typeface="Arial" panose="020B0604020202020204" pitchFamily="34" charset="0"/>
              </a:rPr>
              <a:t>Markopoulou</a:t>
            </a:r>
            <a:r>
              <a:rPr lang="en-CA" sz="800" dirty="0">
                <a:latin typeface="Arial" panose="020B0604020202020204" pitchFamily="34" charset="0"/>
              </a:rPr>
              <a:t>, and B. </a:t>
            </a:r>
            <a:r>
              <a:rPr lang="en-CA" sz="800" dirty="0" err="1">
                <a:latin typeface="Arial" panose="020B0604020202020204" pitchFamily="34" charset="0"/>
              </a:rPr>
              <a:t>Demsky</a:t>
            </a:r>
            <a:r>
              <a:rPr lang="en-CA" sz="800" dirty="0">
                <a:latin typeface="Arial" panose="020B0604020202020204" pitchFamily="34" charset="0"/>
              </a:rPr>
              <a:t>,</a:t>
            </a:r>
            <a:br>
              <a:rPr lang="en-CA" sz="800" dirty="0"/>
            </a:br>
            <a:r>
              <a:rPr lang="en-CA" sz="800" dirty="0">
                <a:latin typeface="Arial" panose="020B0604020202020204" pitchFamily="34" charset="0"/>
              </a:rPr>
              <a:t>“Packet-Level Signatures for Smart Home Devices,” Proceedings of</a:t>
            </a:r>
            <a:br>
              <a:rPr lang="en-CA" sz="800" dirty="0"/>
            </a:br>
            <a:r>
              <a:rPr lang="en-CA" sz="800" dirty="0">
                <a:latin typeface="Arial" panose="020B0604020202020204" pitchFamily="34" charset="0"/>
              </a:rPr>
              <a:t>the 2020 Network and Distributed System Security (NDSS) </a:t>
            </a:r>
            <a:r>
              <a:rPr lang="en-CA" sz="800" dirty="0" err="1">
                <a:latin typeface="Arial" panose="020B0604020202020204" pitchFamily="34" charset="0"/>
              </a:rPr>
              <a:t>Sympo</a:t>
            </a:r>
            <a:r>
              <a:rPr lang="en-CA" sz="800" dirty="0">
                <a:latin typeface="Arial" panose="020B0604020202020204" pitchFamily="34" charset="0"/>
              </a:rPr>
              <a:t>-</a:t>
            </a:r>
            <a:br>
              <a:rPr lang="en-CA" sz="800" dirty="0"/>
            </a:br>
            <a:r>
              <a:rPr lang="en-CA" sz="800" dirty="0" err="1">
                <a:latin typeface="Arial" panose="020B0604020202020204" pitchFamily="34" charset="0"/>
              </a:rPr>
              <a:t>sium</a:t>
            </a:r>
            <a:r>
              <a:rPr lang="en-CA" sz="800" dirty="0">
                <a:latin typeface="Arial" panose="020B0604020202020204" pitchFamily="34" charset="0"/>
              </a:rPr>
              <a:t>, February 2020.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8434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/>
              <a:t>Challenges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169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AD3E69-38A0-CF46-AD10-A887ADFBC0C3}"/>
              </a:ext>
            </a:extLst>
          </p:cNvPr>
          <p:cNvSpPr txBox="1"/>
          <p:nvPr/>
        </p:nvSpPr>
        <p:spPr>
          <a:xfrm>
            <a:off x="1023520" y="1209791"/>
            <a:ext cx="51919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800" dirty="0">
                <a:ea typeface="Meiryo"/>
              </a:rPr>
              <a:t>Volume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Meiryo"/>
              </a:rPr>
              <a:t>Large amounts of traffic on high-speed links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Meiryo"/>
              </a:rPr>
              <a:t>Drop accuracy or add significant delay</a:t>
            </a:r>
          </a:p>
          <a:p>
            <a:pPr marL="285750" lvl="2" indent="-285750">
              <a:buFont typeface="Arial" panose="020B0503020204020204" pitchFamily="34" charset="0"/>
              <a:buChar char="•"/>
            </a:pPr>
            <a:endParaRPr lang="en-US" sz="2800" dirty="0">
              <a:ea typeface="Meiryo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630CBA8-EC00-C546-B209-3B6CBFF9F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450" y="1298700"/>
            <a:ext cx="5880148" cy="35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8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/>
              <a:t>Challenges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169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AD3E69-38A0-CF46-AD10-A887ADFBC0C3}"/>
              </a:ext>
            </a:extLst>
          </p:cNvPr>
          <p:cNvSpPr txBox="1"/>
          <p:nvPr/>
        </p:nvSpPr>
        <p:spPr>
          <a:xfrm>
            <a:off x="1023520" y="1209791"/>
            <a:ext cx="51919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800" dirty="0">
                <a:ea typeface="Meiryo"/>
              </a:rPr>
              <a:t>Volume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Meiryo"/>
              </a:rPr>
              <a:t>Large amounts of traffic on high-speed links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Meiryo"/>
              </a:rPr>
              <a:t>Drop accuracy or add significant delay</a:t>
            </a:r>
          </a:p>
          <a:p>
            <a:pPr marL="285750" lvl="2" indent="-285750">
              <a:buFont typeface="Arial" panose="020B0503020204020204" pitchFamily="34" charset="0"/>
              <a:buChar char="•"/>
            </a:pPr>
            <a:endParaRPr lang="en-US" sz="2800" dirty="0">
              <a:ea typeface="Meiryo"/>
            </a:endParaRPr>
          </a:p>
          <a:p>
            <a:pPr lvl="2"/>
            <a:r>
              <a:rPr lang="en-US" sz="2800" dirty="0">
                <a:ea typeface="Meiryo"/>
              </a:rPr>
              <a:t>Granularity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Meiryo"/>
              </a:rPr>
              <a:t>Sampling and aggregation miss quiet device</a:t>
            </a:r>
          </a:p>
          <a:p>
            <a:pPr marL="285750" lvl="2" indent="-285750">
              <a:buFont typeface="Arial" panose="020B0503020204020204" pitchFamily="34" charset="0"/>
              <a:buChar char="•"/>
            </a:pPr>
            <a:endParaRPr lang="en-US" sz="2800" dirty="0">
              <a:ea typeface="Meiry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76CC65-05F2-C444-9F45-DFBC963AF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534" y="776000"/>
            <a:ext cx="4036588" cy="46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7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1206584" y="523250"/>
            <a:ext cx="109179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dirty="0"/>
              <a:t>Introducing </a:t>
            </a:r>
            <a:r>
              <a:rPr lang="en-US" sz="3200" dirty="0" err="1"/>
              <a:t>PoirIoT</a:t>
            </a:r>
            <a:endParaRPr dirty="0"/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169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FA8A3-AE1B-9142-BFFA-5648B4B6F221}"/>
              </a:ext>
            </a:extLst>
          </p:cNvPr>
          <p:cNvSpPr txBox="1"/>
          <p:nvPr/>
        </p:nvSpPr>
        <p:spPr>
          <a:xfrm>
            <a:off x="1206583" y="1608997"/>
            <a:ext cx="42335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Programmable Data-Plane based Fingerprinting: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Meiry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Meiryo"/>
              </a:rPr>
              <a:t>High-speed : Tofino ASIC Line Rate (</a:t>
            </a:r>
            <a:r>
              <a:rPr lang="en-US" sz="2400" dirty="0" err="1">
                <a:ea typeface="Meiryo"/>
              </a:rPr>
              <a:t>Tbps</a:t>
            </a:r>
            <a:r>
              <a:rPr lang="en-US" sz="2400" dirty="0">
                <a:ea typeface="Meiryo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Meiry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Meiryo"/>
              </a:rPr>
              <a:t>High granularity: Inspects every packet as part of its forwarding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Meiry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Meiryo"/>
              </a:rPr>
              <a:t>Modular : Efficient use of switch resources</a:t>
            </a:r>
            <a:endParaRPr lang="en-US" sz="2400" dirty="0"/>
          </a:p>
        </p:txBody>
      </p:sp>
      <p:pic>
        <p:nvPicPr>
          <p:cNvPr id="2" name="Picture 2" descr="Case Closed: Agatha Christie's Detective Poirot Solves His ...">
            <a:extLst>
              <a:ext uri="{FF2B5EF4-FFF2-40B4-BE49-F238E27FC236}">
                <a16:creationId xmlns:a16="http://schemas.microsoft.com/office/drawing/2014/main" id="{EB6968B5-C9E9-6B43-8728-E239AD94D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49" y="1562331"/>
            <a:ext cx="4976920" cy="37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85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6309359"/>
            <a:ext cx="12192000" cy="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300525" y="6468703"/>
            <a:ext cx="1118100" cy="27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11240769" y="6490233"/>
            <a:ext cx="169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457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9481" y="6414281"/>
            <a:ext cx="1955920" cy="46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19CF01BD-4981-8245-BAED-E94DC6F7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1" y="6473859"/>
            <a:ext cx="324389" cy="2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319FD34D-DC1F-7546-8F73-6560E836E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815822" y="-887672"/>
            <a:ext cx="4560355" cy="8633343"/>
          </a:xfrm>
          <a:prstGeom prst="rect">
            <a:avLst/>
          </a:prstGeom>
        </p:spPr>
      </p:pic>
      <p:sp>
        <p:nvSpPr>
          <p:cNvPr id="9" name="Google Shape;113;p11">
            <a:extLst>
              <a:ext uri="{FF2B5EF4-FFF2-40B4-BE49-F238E27FC236}">
                <a16:creationId xmlns:a16="http://schemas.microsoft.com/office/drawing/2014/main" id="{42EE753C-F114-D547-8357-3F5A56A9C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9575" y="462385"/>
            <a:ext cx="1091790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PoirIoT</a:t>
            </a:r>
            <a:r>
              <a:rPr lang="en-US" dirty="0"/>
              <a:t>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6403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cdf7b8d-9642-4051-94dc-9abb16e830ed">
      <UserInfo>
        <DisplayName>Monzurul Ifath</DisplayName>
        <AccountId>37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4C4EBB298B694BA641D7D856E5E62D" ma:contentTypeVersion="12" ma:contentTypeDescription="Create a new document." ma:contentTypeScope="" ma:versionID="d57b942cd3f1267d113459d9fb9e3bd7">
  <xsd:schema xmlns:xsd="http://www.w3.org/2001/XMLSchema" xmlns:xs="http://www.w3.org/2001/XMLSchema" xmlns:p="http://schemas.microsoft.com/office/2006/metadata/properties" xmlns:ns2="7bdf4222-7acf-4a04-827b-3ceb3d1b474b" xmlns:ns3="dcdf7b8d-9642-4051-94dc-9abb16e830ed" targetNamespace="http://schemas.microsoft.com/office/2006/metadata/properties" ma:root="true" ma:fieldsID="1d0f6240cf06611c4fe2db1d3323964e" ns2:_="" ns3:_="">
    <xsd:import namespace="7bdf4222-7acf-4a04-827b-3ceb3d1b474b"/>
    <xsd:import namespace="dcdf7b8d-9642-4051-94dc-9abb16e830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df4222-7acf-4a04-827b-3ceb3d1b47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f7b8d-9642-4051-94dc-9abb16e830e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69A0E8-2E6C-4F49-A65D-84695A5F48A2}">
  <ds:schemaRefs>
    <ds:schemaRef ds:uri="http://schemas.microsoft.com/office/2006/metadata/properties"/>
    <ds:schemaRef ds:uri="http://schemas.microsoft.com/office/infopath/2007/PartnerControls"/>
    <ds:schemaRef ds:uri="dcdf7b8d-9642-4051-94dc-9abb16e830ed"/>
  </ds:schemaRefs>
</ds:datastoreItem>
</file>

<file path=customXml/itemProps2.xml><?xml version="1.0" encoding="utf-8"?>
<ds:datastoreItem xmlns:ds="http://schemas.openxmlformats.org/officeDocument/2006/customXml" ds:itemID="{A744950B-6128-4437-974B-FBB2955064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2DE208-9C5A-48D7-A62A-6B281E624E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df4222-7acf-4a04-827b-3ceb3d1b474b"/>
    <ds:schemaRef ds:uri="dcdf7b8d-9642-4051-94dc-9abb16e830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22565</TotalTime>
  <Words>1100</Words>
  <Application>Microsoft Office PowerPoint</Application>
  <PresentationFormat>Widescreen</PresentationFormat>
  <Paragraphs>216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 IoT Device Fingerprinting on Commodity Switches</vt:lpstr>
      <vt:lpstr>IoT Landscape</vt:lpstr>
      <vt:lpstr>IoT Fingerprinting</vt:lpstr>
      <vt:lpstr>State of the Art</vt:lpstr>
      <vt:lpstr>Device Signatures</vt:lpstr>
      <vt:lpstr>Challenges</vt:lpstr>
      <vt:lpstr>Challenges</vt:lpstr>
      <vt:lpstr>Introducing PoirIoT</vt:lpstr>
      <vt:lpstr>PoirIoT Architecture</vt:lpstr>
      <vt:lpstr>PoirIoT Architecture</vt:lpstr>
      <vt:lpstr>Signature Extraction</vt:lpstr>
      <vt:lpstr>Signature Extraction</vt:lpstr>
      <vt:lpstr>Signature Extraction</vt:lpstr>
      <vt:lpstr>Signature Extraction</vt:lpstr>
      <vt:lpstr>Signature Extraction</vt:lpstr>
      <vt:lpstr>PoirIoT Architecture</vt:lpstr>
      <vt:lpstr>DFA and Rule Creation</vt:lpstr>
      <vt:lpstr>DFA and Rule Creation</vt:lpstr>
      <vt:lpstr>DFA and Rule Creation</vt:lpstr>
      <vt:lpstr>PoirIoT Architecture</vt:lpstr>
      <vt:lpstr>PoirIoT Data Plane</vt:lpstr>
      <vt:lpstr>PoirIoT Data Plane</vt:lpstr>
      <vt:lpstr>PoirIoT Data Plane</vt:lpstr>
      <vt:lpstr>PoirIoT Data Plane</vt:lpstr>
      <vt:lpstr>PoirIoT Data Plane</vt:lpstr>
      <vt:lpstr>Evaluation</vt:lpstr>
      <vt:lpstr>Device Detection</vt:lpstr>
      <vt:lpstr>Device Detection</vt:lpstr>
      <vt:lpstr>Device Detection</vt:lpstr>
      <vt:lpstr>Device Detection</vt:lpstr>
      <vt:lpstr>Scalability</vt:lpstr>
      <vt:lpstr>Scalability</vt:lpstr>
      <vt:lpstr>Resource Consumption</vt:lpstr>
      <vt:lpstr>Resource Consumption</vt:lpstr>
      <vt:lpstr>Resource Consumption</vt:lpstr>
      <vt:lpstr>Summary</vt:lpstr>
      <vt:lpstr>PowerPoint Presentation</vt:lpstr>
      <vt:lpstr>References</vt:lpstr>
      <vt:lpstr>Server Vs Switch</vt:lpstr>
      <vt:lpstr>Event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IoT Device Fingerprinting on Commodity Switches</dc:title>
  <cp:lastModifiedBy>Carson Kuzniar</cp:lastModifiedBy>
  <cp:revision>13</cp:revision>
  <dcterms:modified xsi:type="dcterms:W3CDTF">2022-10-26T21:04:05Z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0x010100404C4EBB298B694BA641D7D856E5E62D</vt:lpwstr>
  </property>
</Properties>
</file>